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9" r:id="rId4"/>
    <p:sldId id="274" r:id="rId5"/>
    <p:sldId id="315" r:id="rId6"/>
    <p:sldId id="318" r:id="rId7"/>
    <p:sldId id="298" r:id="rId8"/>
    <p:sldId id="316" r:id="rId9"/>
    <p:sldId id="300" r:id="rId10"/>
    <p:sldId id="277" r:id="rId11"/>
    <p:sldId id="299" r:id="rId12"/>
    <p:sldId id="281" r:id="rId13"/>
    <p:sldId id="261" r:id="rId14"/>
    <p:sldId id="314" r:id="rId15"/>
    <p:sldId id="301" r:id="rId16"/>
    <p:sldId id="303" r:id="rId17"/>
    <p:sldId id="302" r:id="rId18"/>
    <p:sldId id="304" r:id="rId19"/>
    <p:sldId id="305" r:id="rId20"/>
    <p:sldId id="306" r:id="rId21"/>
    <p:sldId id="307" r:id="rId22"/>
    <p:sldId id="308" r:id="rId23"/>
    <p:sldId id="278" r:id="rId24"/>
    <p:sldId id="309" r:id="rId25"/>
    <p:sldId id="310" r:id="rId26"/>
    <p:sldId id="311" r:id="rId27"/>
    <p:sldId id="312" r:id="rId28"/>
    <p:sldId id="319" r:id="rId29"/>
    <p:sldId id="320" r:id="rId30"/>
  </p:sldIdLst>
  <p:sldSz cx="12192000" cy="6858000"/>
  <p:notesSz cx="6858000" cy="9144000"/>
  <p:embeddedFontLst>
    <p:embeddedFont>
      <p:font typeface="微软雅黑" panose="020B0503020204020204" pitchFamily="34" charset="-122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微軟正黑體" panose="020B0604030504040204" pitchFamily="34" charset="-120"/>
      <p:regular r:id="rId39"/>
      <p:bold r:id="rId40"/>
    </p:embeddedFont>
    <p:embeddedFont>
      <p:font typeface="標楷體" panose="03000509000000000000" pitchFamily="65" charset="-120"/>
      <p:regular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boss" initials="t" lastIdx="1" clrIdx="0">
    <p:extLst>
      <p:ext uri="{19B8F6BF-5375-455C-9EA6-DF929625EA0E}">
        <p15:presenceInfo xmlns:p15="http://schemas.microsoft.com/office/powerpoint/2012/main" userId="teacherbo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EAD2B8"/>
    <a:srgbClr val="FF99CC"/>
    <a:srgbClr val="CCFFCC"/>
    <a:srgbClr val="B49374"/>
    <a:srgbClr val="8A6031"/>
    <a:srgbClr val="1F1E24"/>
    <a:srgbClr val="172137"/>
    <a:srgbClr val="FFFFFF"/>
    <a:srgbClr val="AA8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pitchFamily="18" charset="-122"/>
              <a:ea typeface="思源宋体" panose="02020700000000000000" pitchFamily="18" charset="-122"/>
              <a:cs typeface="思源宋体" panose="02020700000000000000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" panose="02020700000000000000" pitchFamily="18" charset="-122"/>
              </a:rPr>
              <a:t>2023/5/15</a:t>
            </a:fld>
            <a:endParaRPr lang="zh-CN" altLang="en-US">
              <a:latin typeface="思源宋体" panose="02020700000000000000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" panose="02020700000000000000" pitchFamily="18" charset="-122"/>
              <a:ea typeface="思源宋体" panose="02020700000000000000" pitchFamily="18" charset="-122"/>
              <a:cs typeface="思源宋体" panose="02020700000000000000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" panose="02020700000000000000" pitchFamily="18" charset="-122"/>
              </a:rPr>
              <a:t>‹#›</a:t>
            </a:fld>
            <a:endParaRPr lang="zh-CN" altLang="en-US">
              <a:latin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68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" panose="02020700000000000000" pitchFamily="18" charset="-122"/>
                <a:ea typeface="思源宋体" panose="02020700000000000000" pitchFamily="18" charset="-122"/>
                <a:cs typeface="思源宋体" panose="02020700000000000000" pitchFamily="18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" panose="02020700000000000000" pitchFamily="18" charset="-122"/>
        <a:ea typeface="思源宋体" panose="02020700000000000000" pitchFamily="18" charset="-122"/>
        <a:cs typeface="思源宋体" panose="02020700000000000000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各位老師各位同學大家早，我們今天針對星期六日的國中教育會考進行注意事項說明。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592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應試文具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Ｂ鉛筆、橡皮擦、黑筆、修正帶等建議至少準備套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套，墊板及鉛筆盒則建議為透明的。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不要攜帶任何可能會有認知差異的物品進入考場。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809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8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記得自己準備飲用水，若喝完了休息區的</a:t>
            </a:r>
            <a: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1.3.4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樓設有飲水機可以補充</a:t>
            </a:r>
            <a:r>
              <a:rPr lang="zh-TW" altLang="en-US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休息區的</a:t>
            </a:r>
            <a:r>
              <a:rPr lang="en-US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1.2.3.4</a:t>
            </a:r>
            <a:r>
              <a:rPr lang="zh-TW" altLang="en-US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樓都設有洗手間。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8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725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55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6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672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34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突然找不到准考證怎麼辦</a:t>
            </a:r>
            <a:r>
              <a:rPr lang="en-US" altLang="zh-TW" dirty="0"/>
              <a:t>?</a:t>
            </a:r>
            <a:r>
              <a:rPr lang="zh-TW" altLang="en-US" dirty="0"/>
              <a:t>沒關係，不要緊張，請舉手跟監試人員反映即可，下課後再辦理補發。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284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02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們將針對考場、應試物品、考程作息及應試注意事項等分別說明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2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537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59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95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數學科不可以攜帶計算紙，請利用試題本空白處計算。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263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182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06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若考試進行中覺得有受干擾，請舉手向監試人員反應，並於該節考試後立即向師長反應。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453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513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各位老師各位同學大家早，我們今天針對星期六日的國中教育會考進行注意事項說明。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8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首先，進行考場說明，我們這次的考場一樣是在民雄農工，這次我們分配到的休息區是在民雄農工新圖資大樓的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3.4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樓。</a:t>
            </a:r>
            <a:endParaRPr lang="en-US" altLang="zh-TW" sz="18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考試</a:t>
            </a:r>
            <a:r>
              <a:rPr lang="zh-TW" altLang="en-US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兩天</a:t>
            </a:r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不要太早到考場，建議七點以後再到達民雄農工即可，當然也請不要太晚到考場，請於七點半以前抵達休息區。</a:t>
            </a:r>
            <a:endParaRPr lang="en-US" altLang="zh-TW" sz="1800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請各班導師於七點半進行點名，若有同學未到，亦請協助連繫家長。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56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如果你是家長接送或是步行的同學，請由民雄農工的大門口進出，但切記請走人行道，中間的車道會有監試人員以及其他學校接送的遊覽車進出。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7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如果是騎乘自行車或是電動車的同學，則請由民雄農工的側門進出，進到車棚後自行找位置停放。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82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畫面上看到的三個圈圈，中間側門進來的位置就是自行車及電動車停放的位置，而我們的休息區則是在圖片最左上角的新圖資大樓，圖片右下角的風雨球場，是各校的家長休息區。今年雖然恢復考生家長可以陪考，但是不開放家長車輛進入，車輛進入需要出示通行證，且各校家長休息區集中設置於風雨球場，考生休息區未設置家長陪同區，建議非必要請家長們不要到考場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901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907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1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休息區安排在新圖資大樓的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樓，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908-912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的休息區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安排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新圖資大樓的三樓，到達民雄農工後直接到休息區集合，過往我們在各科考試說明前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分鐘就會往考場移動，但我們今年的休息區就在考場旁邊，各科考試說明前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zh-TW" sz="1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分鐘再往考場移動即可。</a:t>
            </a:r>
            <a:endParaRPr lang="zh-TW" altLang="zh-TW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64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再來我們進行應試物品的說明，當天請穿著學校制服及學校外套，另雖已不強制配戴口罩，但會考各校彙集，還是建議全程配戴口罩。進考場只攜帶應考文具，其他的物品請放置於休息區。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7547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zh-TW" sz="1800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教務處會準備證件套，等等說明會結束後，各班派一名同學到教務處領取證件套，證件套中請放置准考證，並請隨身攜帶。同時也請多準備身分證件，身分證件請放置於休息區不要隨身攜帶，身分證件是不慎遺失准考證時辦理補發時要用的，再強調一次，身分證件是不慎遺失准考證時辦理補發時要用的，不要跟准考證放在一起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36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52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54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861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5905" y="6463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15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31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51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1F1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43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51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5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2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rot="13184398" flipH="1">
            <a:off x="4036889" y="1431611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: 形状 69"/>
          <p:cNvSpPr/>
          <p:nvPr/>
        </p:nvSpPr>
        <p:spPr>
          <a:xfrm rot="16200000">
            <a:off x="8571230" y="697865"/>
            <a:ext cx="5067301" cy="2495550"/>
          </a:xfrm>
          <a:custGeom>
            <a:avLst/>
            <a:gdLst>
              <a:gd name="connsiteX0" fmla="*/ 3475172 w 4272391"/>
              <a:gd name="connsiteY0" fmla="*/ 3677797 h 3677797"/>
              <a:gd name="connsiteX1" fmla="*/ 3395451 w 4272391"/>
              <a:gd name="connsiteY1" fmla="*/ 3677797 h 3677797"/>
              <a:gd name="connsiteX2" fmla="*/ 2136197 w 4272391"/>
              <a:gd name="connsiteY2" fmla="*/ 1509793 h 3677797"/>
              <a:gd name="connsiteX3" fmla="*/ 876942 w 4272391"/>
              <a:gd name="connsiteY3" fmla="*/ 3677797 h 3677797"/>
              <a:gd name="connsiteX4" fmla="*/ 797219 w 4272391"/>
              <a:gd name="connsiteY4" fmla="*/ 3677797 h 3677797"/>
              <a:gd name="connsiteX5" fmla="*/ 2136196 w 4272391"/>
              <a:gd name="connsiteY5" fmla="*/ 1372539 h 3677797"/>
              <a:gd name="connsiteX6" fmla="*/ 3634615 w 4272391"/>
              <a:gd name="connsiteY6" fmla="*/ 3677797 h 3677797"/>
              <a:gd name="connsiteX7" fmla="*/ 3554895 w 4272391"/>
              <a:gd name="connsiteY7" fmla="*/ 3677797 h 3677797"/>
              <a:gd name="connsiteX8" fmla="*/ 2136197 w 4272391"/>
              <a:gd name="connsiteY8" fmla="*/ 1235285 h 3677797"/>
              <a:gd name="connsiteX9" fmla="*/ 717498 w 4272391"/>
              <a:gd name="connsiteY9" fmla="*/ 3677797 h 3677797"/>
              <a:gd name="connsiteX10" fmla="*/ 637775 w 4272391"/>
              <a:gd name="connsiteY10" fmla="*/ 3677797 h 3677797"/>
              <a:gd name="connsiteX11" fmla="*/ 2136196 w 4272391"/>
              <a:gd name="connsiteY11" fmla="*/ 1098030 h 3677797"/>
              <a:gd name="connsiteX12" fmla="*/ 3794059 w 4272391"/>
              <a:gd name="connsiteY12" fmla="*/ 3677797 h 3677797"/>
              <a:gd name="connsiteX13" fmla="*/ 3714338 w 4272391"/>
              <a:gd name="connsiteY13" fmla="*/ 3677797 h 3677797"/>
              <a:gd name="connsiteX14" fmla="*/ 2136197 w 4272391"/>
              <a:gd name="connsiteY14" fmla="*/ 960778 h 3677797"/>
              <a:gd name="connsiteX15" fmla="*/ 558055 w 4272391"/>
              <a:gd name="connsiteY15" fmla="*/ 3677797 h 3677797"/>
              <a:gd name="connsiteX16" fmla="*/ 478331 w 4272391"/>
              <a:gd name="connsiteY16" fmla="*/ 3677797 h 3677797"/>
              <a:gd name="connsiteX17" fmla="*/ 2136196 w 4272391"/>
              <a:gd name="connsiteY17" fmla="*/ 823523 h 3677797"/>
              <a:gd name="connsiteX18" fmla="*/ 3953504 w 4272391"/>
              <a:gd name="connsiteY18" fmla="*/ 3677797 h 3677797"/>
              <a:gd name="connsiteX19" fmla="*/ 3873782 w 4272391"/>
              <a:gd name="connsiteY19" fmla="*/ 3677797 h 3677797"/>
              <a:gd name="connsiteX20" fmla="*/ 2136197 w 4272391"/>
              <a:gd name="connsiteY20" fmla="*/ 686270 h 3677797"/>
              <a:gd name="connsiteX21" fmla="*/ 398611 w 4272391"/>
              <a:gd name="connsiteY21" fmla="*/ 3677797 h 3677797"/>
              <a:gd name="connsiteX22" fmla="*/ 318887 w 4272391"/>
              <a:gd name="connsiteY22" fmla="*/ 3677797 h 3677797"/>
              <a:gd name="connsiteX23" fmla="*/ 2136196 w 4272391"/>
              <a:gd name="connsiteY23" fmla="*/ 549015 h 3677797"/>
              <a:gd name="connsiteX24" fmla="*/ 4112947 w 4272391"/>
              <a:gd name="connsiteY24" fmla="*/ 3677797 h 3677797"/>
              <a:gd name="connsiteX25" fmla="*/ 4033226 w 4272391"/>
              <a:gd name="connsiteY25" fmla="*/ 3677797 h 3677797"/>
              <a:gd name="connsiteX26" fmla="*/ 2136197 w 4272391"/>
              <a:gd name="connsiteY26" fmla="*/ 411762 h 3677797"/>
              <a:gd name="connsiteX27" fmla="*/ 239167 w 4272391"/>
              <a:gd name="connsiteY27" fmla="*/ 3677797 h 3677797"/>
              <a:gd name="connsiteX28" fmla="*/ 159444 w 4272391"/>
              <a:gd name="connsiteY28" fmla="*/ 3677797 h 3677797"/>
              <a:gd name="connsiteX29" fmla="*/ 2136196 w 4272391"/>
              <a:gd name="connsiteY29" fmla="*/ 274508 h 3677797"/>
              <a:gd name="connsiteX30" fmla="*/ 4272391 w 4272391"/>
              <a:gd name="connsiteY30" fmla="*/ 3677797 h 3677797"/>
              <a:gd name="connsiteX31" fmla="*/ 4192670 w 4272391"/>
              <a:gd name="connsiteY31" fmla="*/ 3677797 h 3677797"/>
              <a:gd name="connsiteX32" fmla="*/ 2136197 w 4272391"/>
              <a:gd name="connsiteY32" fmla="*/ 137255 h 3677797"/>
              <a:gd name="connsiteX33" fmla="*/ 79723 w 4272391"/>
              <a:gd name="connsiteY33" fmla="*/ 3677797 h 3677797"/>
              <a:gd name="connsiteX34" fmla="*/ 0 w 4272391"/>
              <a:gd name="connsiteY34" fmla="*/ 3677797 h 3677797"/>
              <a:gd name="connsiteX35" fmla="*/ 2136196 w 4272391"/>
              <a:gd name="connsiteY35" fmla="*/ 0 h 36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72391" h="3677797">
                <a:moveTo>
                  <a:pt x="3475172" y="3677797"/>
                </a:moveTo>
                <a:lnTo>
                  <a:pt x="3395451" y="3677797"/>
                </a:lnTo>
                <a:lnTo>
                  <a:pt x="2136197" y="1509793"/>
                </a:lnTo>
                <a:lnTo>
                  <a:pt x="876942" y="3677797"/>
                </a:lnTo>
                <a:lnTo>
                  <a:pt x="797219" y="3677797"/>
                </a:lnTo>
                <a:lnTo>
                  <a:pt x="2136196" y="1372539"/>
                </a:lnTo>
                <a:close/>
                <a:moveTo>
                  <a:pt x="3634615" y="3677797"/>
                </a:moveTo>
                <a:lnTo>
                  <a:pt x="3554895" y="3677797"/>
                </a:lnTo>
                <a:lnTo>
                  <a:pt x="2136197" y="1235285"/>
                </a:lnTo>
                <a:lnTo>
                  <a:pt x="717498" y="3677797"/>
                </a:lnTo>
                <a:lnTo>
                  <a:pt x="637775" y="3677797"/>
                </a:lnTo>
                <a:lnTo>
                  <a:pt x="2136196" y="1098030"/>
                </a:lnTo>
                <a:close/>
                <a:moveTo>
                  <a:pt x="3794059" y="3677797"/>
                </a:moveTo>
                <a:lnTo>
                  <a:pt x="3714338" y="3677797"/>
                </a:lnTo>
                <a:lnTo>
                  <a:pt x="2136197" y="960778"/>
                </a:lnTo>
                <a:lnTo>
                  <a:pt x="558055" y="3677797"/>
                </a:lnTo>
                <a:lnTo>
                  <a:pt x="478331" y="3677797"/>
                </a:lnTo>
                <a:lnTo>
                  <a:pt x="2136196" y="823523"/>
                </a:lnTo>
                <a:close/>
                <a:moveTo>
                  <a:pt x="3953504" y="3677797"/>
                </a:moveTo>
                <a:lnTo>
                  <a:pt x="3873782" y="3677797"/>
                </a:lnTo>
                <a:lnTo>
                  <a:pt x="2136197" y="686270"/>
                </a:lnTo>
                <a:lnTo>
                  <a:pt x="398611" y="3677797"/>
                </a:lnTo>
                <a:lnTo>
                  <a:pt x="318887" y="3677797"/>
                </a:lnTo>
                <a:lnTo>
                  <a:pt x="2136196" y="549015"/>
                </a:lnTo>
                <a:close/>
                <a:moveTo>
                  <a:pt x="4112947" y="3677797"/>
                </a:moveTo>
                <a:lnTo>
                  <a:pt x="4033226" y="3677797"/>
                </a:lnTo>
                <a:lnTo>
                  <a:pt x="2136197" y="411762"/>
                </a:lnTo>
                <a:lnTo>
                  <a:pt x="239167" y="3677797"/>
                </a:lnTo>
                <a:lnTo>
                  <a:pt x="159444" y="3677797"/>
                </a:lnTo>
                <a:lnTo>
                  <a:pt x="2136196" y="274508"/>
                </a:lnTo>
                <a:close/>
                <a:moveTo>
                  <a:pt x="4272391" y="3677797"/>
                </a:moveTo>
                <a:lnTo>
                  <a:pt x="4192670" y="3677797"/>
                </a:lnTo>
                <a:lnTo>
                  <a:pt x="2136197" y="137255"/>
                </a:lnTo>
                <a:lnTo>
                  <a:pt x="79723" y="3677797"/>
                </a:lnTo>
                <a:lnTo>
                  <a:pt x="0" y="3677797"/>
                </a:lnTo>
                <a:lnTo>
                  <a:pt x="2136196" y="0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任意多边形: 形状 72"/>
          <p:cNvSpPr/>
          <p:nvPr/>
        </p:nvSpPr>
        <p:spPr>
          <a:xfrm rot="5400000" flipH="1">
            <a:off x="-119243" y="4795657"/>
            <a:ext cx="2181586" cy="194310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3184398" flipH="1">
            <a:off x="9834489" y="-1589793"/>
            <a:ext cx="180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3184398" flipH="1">
            <a:off x="2832926" y="-159225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 rot="13184398" flipH="1">
            <a:off x="8633397" y="4821532"/>
            <a:ext cx="18000" cy="3780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 rot="13184398" flipH="1">
            <a:off x="7613818" y="3378335"/>
            <a:ext cx="180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13184398" flipH="1">
            <a:off x="3675460" y="385920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1953260" y="-588011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62720" y="3001770"/>
            <a:ext cx="8436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112</a:t>
            </a:r>
            <a:r>
              <a:rPr lang="zh-TW" altLang="en-US" sz="5000" b="1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年會考考前注意事項宣導</a:t>
            </a:r>
            <a:endParaRPr lang="zh-CN" altLang="en-US" sz="5000" b="1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 userDrawn="1"/>
        </p:nvSpPr>
        <p:spPr>
          <a:xfrm>
            <a:off x="2443140" y="4057923"/>
            <a:ext cx="7545705" cy="6339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112</a:t>
            </a:r>
            <a:r>
              <a:rPr lang="zh-TW" altLang="en-US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</a:t>
            </a:r>
            <a:r>
              <a:rPr lang="en-US" altLang="zh-TW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5</a:t>
            </a:r>
            <a:r>
              <a:rPr lang="zh-TW" altLang="en-US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月</a:t>
            </a:r>
            <a:r>
              <a:rPr lang="en-US" altLang="zh-TW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17</a:t>
            </a:r>
            <a:r>
              <a:rPr lang="zh-TW" altLang="en-US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日  星期三</a:t>
            </a:r>
            <a:endParaRPr lang="zh-CN" sz="3000" dirty="0">
              <a:solidFill>
                <a:srgbClr val="EAD9C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325F9FA8-E475-406F-846C-93ECC78380B8}"/>
              </a:ext>
            </a:extLst>
          </p:cNvPr>
          <p:cNvSpPr txBox="1"/>
          <p:nvPr/>
        </p:nvSpPr>
        <p:spPr>
          <a:xfrm>
            <a:off x="4078864" y="2054329"/>
            <a:ext cx="4416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TW" altLang="en-US" sz="2700" dirty="0">
                <a:solidFill>
                  <a:schemeClr val="bg1"/>
                </a:solidFill>
                <a:cs typeface="+mn-ea"/>
                <a:sym typeface="+mn-lt"/>
              </a:rPr>
              <a:t>嘉義縣立民雄國民中學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E613E1FE-7386-FC14-8A9B-AB3F2739AD5F}"/>
              </a:ext>
            </a:extLst>
          </p:cNvPr>
          <p:cNvSpPr txBox="1"/>
          <p:nvPr/>
        </p:nvSpPr>
        <p:spPr>
          <a:xfrm>
            <a:off x="4071443" y="1664071"/>
            <a:ext cx="460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>
                <a:solidFill>
                  <a:schemeClr val="bg1"/>
                </a:solidFill>
                <a:cs typeface="+mn-ea"/>
                <a:sym typeface="+mn-lt"/>
              </a:rPr>
              <a:t>Chiayi County </a:t>
            </a:r>
            <a:r>
              <a:rPr lang="en-US" altLang="zh-TW" sz="1600" dirty="0" err="1">
                <a:solidFill>
                  <a:schemeClr val="bg1"/>
                </a:solidFill>
                <a:cs typeface="+mn-ea"/>
                <a:sym typeface="+mn-lt"/>
              </a:rPr>
              <a:t>Minsyong</a:t>
            </a:r>
            <a:r>
              <a:rPr lang="en-US" altLang="zh-TW" sz="1600" dirty="0">
                <a:solidFill>
                  <a:schemeClr val="bg1"/>
                </a:solidFill>
                <a:cs typeface="+mn-ea"/>
                <a:sym typeface="+mn-lt"/>
              </a:rPr>
              <a:t> Junior High School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F8D0113-75F8-4BEC-79BC-E8E19E7474C9}"/>
              </a:ext>
            </a:extLst>
          </p:cNvPr>
          <p:cNvCxnSpPr>
            <a:cxnSpLocks/>
          </p:cNvCxnSpPr>
          <p:nvPr/>
        </p:nvCxnSpPr>
        <p:spPr>
          <a:xfrm>
            <a:off x="4179226" y="2014693"/>
            <a:ext cx="4300940" cy="1206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A23456F7-B1BD-42C3-BF9D-3600CC04E5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4" y="1281693"/>
            <a:ext cx="2270635" cy="1323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77720" y="127178"/>
            <a:ext cx="2429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 試 物 品</a:t>
            </a:r>
            <a:endParaRPr lang="zh-CN" altLang="en-US" sz="3000" b="1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626" y="2705472"/>
            <a:ext cx="1623116" cy="88526"/>
          </a:xfrm>
          <a:prstGeom prst="rect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75D921E3-C6BB-2D84-1891-2038DA5DB456}"/>
              </a:ext>
            </a:extLst>
          </p:cNvPr>
          <p:cNvSpPr txBox="1"/>
          <p:nvPr/>
        </p:nvSpPr>
        <p:spPr>
          <a:xfrm>
            <a:off x="858281" y="2906066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文具</a:t>
            </a:r>
            <a:endParaRPr lang="zh-CN" altLang="en-US" sz="5000" b="1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3BE9B3-BD26-CCAF-9E7C-54FD1267FE14}"/>
              </a:ext>
            </a:extLst>
          </p:cNvPr>
          <p:cNvSpPr/>
          <p:nvPr/>
        </p:nvSpPr>
        <p:spPr>
          <a:xfrm>
            <a:off x="810626" y="3857882"/>
            <a:ext cx="1623116" cy="158524"/>
          </a:xfrm>
          <a:prstGeom prst="rect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6163170-6098-CB9E-AA5B-2E5411B54790}"/>
              </a:ext>
            </a:extLst>
          </p:cNvPr>
          <p:cNvSpPr txBox="1"/>
          <p:nvPr/>
        </p:nvSpPr>
        <p:spPr>
          <a:xfrm>
            <a:off x="2827176" y="1615489"/>
            <a:ext cx="46155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2B 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鉛筆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橡皮擦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黑筆 </a:t>
            </a:r>
            <a:r>
              <a:rPr lang="en-US" altLang="zh-TW" sz="2500" b="1" dirty="0">
                <a:solidFill>
                  <a:srgbClr val="B4937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(0.5-0.7mm)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修正帶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三角板、直尺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圓規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全透明墊板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4C8C06A-96F8-016F-8A3A-376D7B74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53" y="1888298"/>
            <a:ext cx="2888976" cy="28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D8AC1D5-A61F-7DEA-9A35-FD45A8D4EF7D}"/>
              </a:ext>
            </a:extLst>
          </p:cNvPr>
          <p:cNvSpPr txBox="1"/>
          <p:nvPr/>
        </p:nvSpPr>
        <p:spPr>
          <a:xfrm>
            <a:off x="9946029" y="3616037"/>
            <a:ext cx="163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 2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F6E3034-4555-53D5-C937-F05E035DC4A4}"/>
              </a:ext>
            </a:extLst>
          </p:cNvPr>
          <p:cNvSpPr txBox="1"/>
          <p:nvPr/>
        </p:nvSpPr>
        <p:spPr>
          <a:xfrm>
            <a:off x="7514004" y="3857882"/>
            <a:ext cx="216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建議為透明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不得有其他文字</a:t>
            </a:r>
          </a:p>
        </p:txBody>
      </p:sp>
    </p:spTree>
    <p:extLst>
      <p:ext uri="{BB962C8B-B14F-4D97-AF65-F5344CB8AC3E}">
        <p14:creationId xmlns:p14="http://schemas.microsoft.com/office/powerpoint/2010/main" val="22484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7233" y="4271449"/>
            <a:ext cx="2400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b="1" spc="3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嚴禁攜帶入試場</a:t>
            </a:r>
            <a:endParaRPr lang="zh-CN" altLang="en-US" sz="3500" b="1" spc="3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49872" y="1089670"/>
            <a:ext cx="70069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量角器、附量角功能文具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有文字圖形的墊板、補習班文宣、計算紙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水、食物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含口香糖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、書、字典、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非應試用品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手搖扇、指甲剪、 鏡子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5" y="6679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172137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172137"/>
              </a:solidFill>
              <a:effectLst/>
              <a:uLnTx/>
              <a:uFillTx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74C66B8-66C9-C793-D6B7-8A42286D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19" y="1612023"/>
            <a:ext cx="648063" cy="6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8B5FAF8-0F9E-DE51-8664-CA4AD850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0" y="1740574"/>
            <a:ext cx="2400974" cy="240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6">
            <a:extLst>
              <a:ext uri="{FF2B5EF4-FFF2-40B4-BE49-F238E27FC236}">
                <a16:creationId xmlns:a16="http://schemas.microsoft.com/office/drawing/2014/main" id="{B3B6DB4F-82C5-FC18-3ED3-72E39F33840E}"/>
              </a:ext>
            </a:extLst>
          </p:cNvPr>
          <p:cNvSpPr txBox="1"/>
          <p:nvPr/>
        </p:nvSpPr>
        <p:spPr>
          <a:xfrm>
            <a:off x="4449873" y="3383062"/>
            <a:ext cx="7006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時鐘鬧鐘電子鐘、手機、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電子裝置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智慧錶、智慧手環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、計算機</a:t>
            </a:r>
            <a:endParaRPr lang="en-US" altLang="zh-TW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發出聲響之用品。 </a:t>
            </a:r>
            <a:endParaRPr lang="zh-CN" altLang="en-US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E4E654A-7E83-2E31-3737-137648AF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19" y="3799859"/>
            <a:ext cx="648063" cy="6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9E1D87FF-79EC-DDB8-EC38-17575EC803C6}"/>
              </a:ext>
            </a:extLst>
          </p:cNvPr>
          <p:cNvSpPr txBox="1"/>
          <p:nvPr/>
        </p:nvSpPr>
        <p:spPr>
          <a:xfrm>
            <a:off x="3450552" y="5245977"/>
            <a:ext cx="8219795" cy="4770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TW" altLang="en-US" sz="2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隨身攜帶任何違規用品，無論有無發出聲響，都是違規。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5598308" y="-118688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886" y="168872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03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8094058" y="1039136"/>
            <a:ext cx="5322126" cy="3169742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41318" y="89541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考試及當日作息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0E2D7B-C412-0C68-749A-30F7919B284E}"/>
              </a:ext>
            </a:extLst>
          </p:cNvPr>
          <p:cNvSpPr txBox="1"/>
          <p:nvPr/>
        </p:nvSpPr>
        <p:spPr>
          <a:xfrm>
            <a:off x="1803987" y="2083468"/>
            <a:ext cx="928077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勿熬夜，提前出門避塞車。</a:t>
            </a:r>
            <a:endParaRPr lang="en-US" altLang="zh-TW" sz="3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到考場前用完早餐。</a:t>
            </a:r>
            <a:endParaRPr lang="en-US" altLang="zh-TW" sz="35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中餐統一團膳餐盒，禁叫外送。</a:t>
            </a:r>
            <a:endParaRPr lang="en-US" altLang="zh-TW" sz="3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休息時准考證文具包隨身。</a:t>
            </a:r>
            <a:endParaRPr lang="en-US" altLang="zh-TW" sz="35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下課休息、自習，勿聊天、勿討論試題。</a:t>
            </a:r>
            <a:endParaRPr lang="en-US" altLang="zh-TW" sz="3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適度補充水分，進試場前上洗手間。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5598308" y="-118688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8886" y="168872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8094058" y="1039136"/>
            <a:ext cx="5322126" cy="3169742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41318" y="89541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考試及當日作息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0E2D7B-C412-0C68-749A-30F7919B284E}"/>
              </a:ext>
            </a:extLst>
          </p:cNvPr>
          <p:cNvSpPr txBox="1"/>
          <p:nvPr/>
        </p:nvSpPr>
        <p:spPr>
          <a:xfrm>
            <a:off x="1593909" y="3136513"/>
            <a:ext cx="896931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3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每節結束立刻返回新圖資大樓休息區</a:t>
            </a:r>
          </a:p>
        </p:txBody>
      </p:sp>
    </p:spTree>
    <p:extLst>
      <p:ext uri="{BB962C8B-B14F-4D97-AF65-F5344CB8AC3E}">
        <p14:creationId xmlns:p14="http://schemas.microsoft.com/office/powerpoint/2010/main" val="38633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0E2D7B-C412-0C68-749A-30F7919B284E}"/>
              </a:ext>
            </a:extLst>
          </p:cNvPr>
          <p:cNvSpPr txBox="1"/>
          <p:nvPr/>
        </p:nvSpPr>
        <p:spPr>
          <a:xfrm>
            <a:off x="5288061" y="2819326"/>
            <a:ext cx="56183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建議全程佩戴口罩</a:t>
            </a:r>
            <a:endParaRPr lang="en-US" altLang="zh-TW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攜帶備用口罩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8C9D715-C4D8-3434-0B03-4765FB503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37" y="2259785"/>
            <a:ext cx="2659224" cy="2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0E2D7B-C412-0C68-749A-30F7919B284E}"/>
              </a:ext>
            </a:extLst>
          </p:cNvPr>
          <p:cNvSpPr txBox="1"/>
          <p:nvPr/>
        </p:nvSpPr>
        <p:spPr>
          <a:xfrm>
            <a:off x="4105274" y="3108600"/>
            <a:ext cx="7267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嚴禁攜帶違禁品進場</a:t>
            </a:r>
            <a:endParaRPr lang="en-US" altLang="zh-TW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D60B981-8A54-622F-B216-F6B37DC5D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6" y="2398405"/>
            <a:ext cx="2436052" cy="24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461E99-25D1-5F46-FE91-B21ABF64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2" y="2742499"/>
            <a:ext cx="1936264" cy="17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6AB03B7-41F1-F67C-68DF-D4AA29FC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90" y="1745188"/>
            <a:ext cx="707888" cy="7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A89BA6A-6717-0411-E2E5-486145B9EE73}"/>
              </a:ext>
            </a:extLst>
          </p:cNvPr>
          <p:cNvSpPr txBox="1"/>
          <p:nvPr/>
        </p:nvSpPr>
        <p:spPr>
          <a:xfrm>
            <a:off x="4209270" y="1842682"/>
            <a:ext cx="2094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試題說明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AFC4AFC7-9039-1E10-2667-7DCD8495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89" y="3247149"/>
            <a:ext cx="707888" cy="7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4794EA3-7D8E-6463-3820-CBE74C1E4254}"/>
              </a:ext>
            </a:extLst>
          </p:cNvPr>
          <p:cNvSpPr txBox="1"/>
          <p:nvPr/>
        </p:nvSpPr>
        <p:spPr>
          <a:xfrm>
            <a:off x="4209269" y="3304136"/>
            <a:ext cx="1836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開始作答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5F9BF49-6781-B3B3-AF0C-AFDCC2F7DF7B}"/>
              </a:ext>
            </a:extLst>
          </p:cNvPr>
          <p:cNvSpPr txBox="1"/>
          <p:nvPr/>
        </p:nvSpPr>
        <p:spPr>
          <a:xfrm>
            <a:off x="6551384" y="3319521"/>
            <a:ext cx="33623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快速翻閱試題本</a:t>
            </a:r>
            <a:endParaRPr lang="zh-TW" altLang="en-US" sz="30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4BB08F-6302-46F6-3FF2-29B57EBA08E5}"/>
              </a:ext>
            </a:extLst>
          </p:cNvPr>
          <p:cNvSpPr txBox="1"/>
          <p:nvPr/>
        </p:nvSpPr>
        <p:spPr>
          <a:xfrm>
            <a:off x="6551384" y="1396405"/>
            <a:ext cx="38832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不可翻開試題、書寫</a:t>
            </a: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不得離場</a:t>
            </a: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核對准考證號碼</a:t>
            </a: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任意多边形: 形状 21">
            <a:extLst>
              <a:ext uri="{FF2B5EF4-FFF2-40B4-BE49-F238E27FC236}">
                <a16:creationId xmlns:a16="http://schemas.microsoft.com/office/drawing/2014/main" id="{06F67FDE-641A-B681-F438-2A4D6990D9DD}"/>
              </a:ext>
            </a:extLst>
          </p:cNvPr>
          <p:cNvSpPr/>
          <p:nvPr/>
        </p:nvSpPr>
        <p:spPr>
          <a:xfrm rot="13184398">
            <a:off x="6205582" y="1841220"/>
            <a:ext cx="45719" cy="515824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7B451DBE-10B3-1592-9370-AAB2F9629FE1}"/>
              </a:ext>
            </a:extLst>
          </p:cNvPr>
          <p:cNvSpPr/>
          <p:nvPr/>
        </p:nvSpPr>
        <p:spPr>
          <a:xfrm rot="13184398">
            <a:off x="6205581" y="3338610"/>
            <a:ext cx="45719" cy="515824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BD5AE514-E78D-1CED-83C5-A688C922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89" y="4749110"/>
            <a:ext cx="707888" cy="7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6661E944-0D61-1B12-AC4F-8DDC943BCF1C}"/>
              </a:ext>
            </a:extLst>
          </p:cNvPr>
          <p:cNvSpPr txBox="1"/>
          <p:nvPr/>
        </p:nvSpPr>
        <p:spPr>
          <a:xfrm>
            <a:off x="4209268" y="4810666"/>
            <a:ext cx="1836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考試結束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任意多边形: 形状 21">
            <a:extLst>
              <a:ext uri="{FF2B5EF4-FFF2-40B4-BE49-F238E27FC236}">
                <a16:creationId xmlns:a16="http://schemas.microsoft.com/office/drawing/2014/main" id="{67074E87-52FE-F7F8-A557-CDDFA179D239}"/>
              </a:ext>
            </a:extLst>
          </p:cNvPr>
          <p:cNvSpPr/>
          <p:nvPr/>
        </p:nvSpPr>
        <p:spPr>
          <a:xfrm rot="13184398">
            <a:off x="6205581" y="4845140"/>
            <a:ext cx="45719" cy="515824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1C4ABB2-D078-438A-4168-F1ED46A94FC6}"/>
              </a:ext>
            </a:extLst>
          </p:cNvPr>
          <p:cNvSpPr txBox="1"/>
          <p:nvPr/>
        </p:nvSpPr>
        <p:spPr>
          <a:xfrm>
            <a:off x="6551384" y="4802525"/>
            <a:ext cx="36861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鐘響要立即停止作答</a:t>
            </a:r>
          </a:p>
        </p:txBody>
      </p:sp>
    </p:spTree>
    <p:extLst>
      <p:ext uri="{BB962C8B-B14F-4D97-AF65-F5344CB8AC3E}">
        <p14:creationId xmlns:p14="http://schemas.microsoft.com/office/powerpoint/2010/main" val="26390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4BB08F-6302-46F6-3FF2-29B57EBA08E5}"/>
              </a:ext>
            </a:extLst>
          </p:cNvPr>
          <p:cNvSpPr txBox="1"/>
          <p:nvPr/>
        </p:nvSpPr>
        <p:spPr>
          <a:xfrm>
            <a:off x="5126948" y="2819326"/>
            <a:ext cx="5257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准考證放桌面</a:t>
            </a:r>
            <a:endParaRPr lang="en-US" altLang="zh-TW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監考老師檢查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C6F901C-2573-950A-CEAE-7B68323B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94" y="2041863"/>
            <a:ext cx="2774273" cy="27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4BB08F-6302-46F6-3FF2-29B57EBA08E5}"/>
              </a:ext>
            </a:extLst>
          </p:cNvPr>
          <p:cNvSpPr txBox="1"/>
          <p:nvPr/>
        </p:nvSpPr>
        <p:spPr>
          <a:xfrm>
            <a:off x="4828293" y="3434158"/>
            <a:ext cx="63602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舉手，下課立即補發。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C6F901C-2573-950A-CEAE-7B68323B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77" y="3752059"/>
            <a:ext cx="1354445" cy="13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3598151-FBA9-C6B8-3113-B1D5A50D9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57" y="1420484"/>
            <a:ext cx="2588487" cy="25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B1A0ECCC-CBB2-3BB1-E9B0-6CA5826A29D6}"/>
              </a:ext>
            </a:extLst>
          </p:cNvPr>
          <p:cNvCxnSpPr>
            <a:cxnSpLocks/>
          </p:cNvCxnSpPr>
          <p:nvPr/>
        </p:nvCxnSpPr>
        <p:spPr>
          <a:xfrm flipV="1">
            <a:off x="2239806" y="3865045"/>
            <a:ext cx="1885950" cy="1258404"/>
          </a:xfrm>
          <a:prstGeom prst="line">
            <a:avLst/>
          </a:prstGeom>
          <a:ln w="111125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4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4BB08F-6302-46F6-3FF2-29B57EBA08E5}"/>
              </a:ext>
            </a:extLst>
          </p:cNvPr>
          <p:cNvSpPr txBox="1"/>
          <p:nvPr/>
        </p:nvSpPr>
        <p:spPr>
          <a:xfrm>
            <a:off x="5397210" y="3190843"/>
            <a:ext cx="4683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不得再入場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909E457-FDDE-DBEE-D2F7-2B754FCE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85" y="1938992"/>
            <a:ext cx="33623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 rot="5400000" flipH="1">
            <a:off x="-588010" y="3816350"/>
            <a:ext cx="3536315" cy="276352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任意多边形: 形状 42"/>
          <p:cNvSpPr/>
          <p:nvPr/>
        </p:nvSpPr>
        <p:spPr>
          <a:xfrm flipV="1">
            <a:off x="8315325" y="0"/>
            <a:ext cx="3669030" cy="1915160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7" name="菱形 6"/>
          <p:cNvSpPr/>
          <p:nvPr/>
        </p:nvSpPr>
        <p:spPr>
          <a:xfrm>
            <a:off x="1943100" y="-604520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62065" y="762524"/>
            <a:ext cx="2981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ontents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79870" y="790959"/>
            <a:ext cx="2710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TW" altLang="en-US" sz="3000" dirty="0">
                <a:solidFill>
                  <a:schemeClr val="bg1"/>
                </a:solidFill>
                <a:cs typeface="+mn-ea"/>
                <a:sym typeface="+mn-lt"/>
              </a:rPr>
              <a:t>幾大重點提醒</a:t>
            </a:r>
            <a:endParaRPr lang="zh-CN" alt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68671" y="2256941"/>
            <a:ext cx="4601639" cy="1441986"/>
            <a:chOff x="2162007" y="1793495"/>
            <a:chExt cx="4601639" cy="1441986"/>
          </a:xfrm>
        </p:grpSpPr>
        <p:sp>
          <p:nvSpPr>
            <p:cNvPr id="2" name="菱形 1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404763" y="2604539"/>
              <a:ext cx="43588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500" b="1" noProof="1">
                  <a:solidFill>
                    <a:schemeClr val="accent6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應試物品及衣著</a:t>
              </a:r>
              <a:endParaRPr lang="zh-CN" altLang="en-US" sz="3500" b="1" noProof="1">
                <a:solidFill>
                  <a:schemeClr val="accent6">
                    <a:lumMod val="40000"/>
                    <a:lumOff val="6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69306" y="3056406"/>
            <a:ext cx="3494428" cy="1455194"/>
            <a:chOff x="2162007" y="1793495"/>
            <a:chExt cx="3494428" cy="1455194"/>
          </a:xfrm>
        </p:grpSpPr>
        <p:sp>
          <p:nvSpPr>
            <p:cNvPr id="25" name="菱形 24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98453" y="2617747"/>
              <a:ext cx="30579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500" b="1" dirty="0">
                  <a:solidFill>
                    <a:schemeClr val="bg1"/>
                  </a:solidFill>
                  <a:cs typeface="+mn-ea"/>
                  <a:sym typeface="+mn-lt"/>
                </a:rPr>
                <a:t>考程及作息</a:t>
              </a:r>
              <a:endParaRPr lang="zh-CN" altLang="en-US" sz="3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89626" y="3879366"/>
            <a:ext cx="5306944" cy="1429938"/>
            <a:chOff x="2162007" y="1793495"/>
            <a:chExt cx="5306944" cy="1429938"/>
          </a:xfrm>
        </p:grpSpPr>
        <p:sp>
          <p:nvSpPr>
            <p:cNvPr id="29" name="菱形 28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467143" y="2418341"/>
              <a:ext cx="5001808" cy="80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TW" altLang="en-US" sz="35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cs typeface="+mn-ea"/>
                  <a:sym typeface="+mn-lt"/>
                </a:rPr>
                <a:t>應試及作答注意事項</a:t>
              </a:r>
              <a:endParaRPr lang="zh-CN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09946" y="2303086"/>
            <a:ext cx="5935270" cy="2975723"/>
            <a:chOff x="2162007" y="-605745"/>
            <a:chExt cx="5935270" cy="2975723"/>
          </a:xfrm>
        </p:grpSpPr>
        <p:sp>
          <p:nvSpPr>
            <p:cNvPr id="33" name="菱形 32"/>
            <p:cNvSpPr/>
            <p:nvPr/>
          </p:nvSpPr>
          <p:spPr>
            <a:xfrm>
              <a:off x="2162007" y="1793495"/>
              <a:ext cx="569633" cy="570333"/>
            </a:xfrm>
            <a:prstGeom prst="diamond">
              <a:avLst/>
            </a:prstGeom>
            <a:solidFill>
              <a:srgbClr val="D5B89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69258" y="1848008"/>
              <a:ext cx="355528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874743" y="-605745"/>
              <a:ext cx="522253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TW" altLang="en-US" sz="3500" b="1" dirty="0">
                  <a:solidFill>
                    <a:schemeClr val="bg1"/>
                  </a:solidFill>
                  <a:cs typeface="+mn-ea"/>
                  <a:sym typeface="+mn-lt"/>
                </a:rPr>
                <a:t>民雄農工 </a:t>
              </a:r>
              <a:r>
                <a:rPr lang="en-US" altLang="zh-TW" sz="3500" b="1" dirty="0">
                  <a:solidFill>
                    <a:schemeClr val="bg1"/>
                  </a:solidFill>
                  <a:cs typeface="+mn-ea"/>
                  <a:sym typeface="+mn-lt"/>
                </a:rPr>
                <a:t>/ </a:t>
              </a:r>
              <a:r>
                <a:rPr lang="zh-TW" altLang="en-US" sz="3500" b="1" dirty="0">
                  <a:solidFill>
                    <a:schemeClr val="bg1"/>
                  </a:solidFill>
                  <a:cs typeface="+mn-ea"/>
                  <a:sym typeface="+mn-lt"/>
                </a:rPr>
                <a:t>試場 </a:t>
              </a:r>
              <a:r>
                <a:rPr lang="en-US" altLang="zh-TW" sz="3500" b="1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TW" altLang="en-US" sz="3500" b="1" dirty="0">
                  <a:solidFill>
                    <a:schemeClr val="bg1"/>
                  </a:solidFill>
                  <a:cs typeface="+mn-ea"/>
                  <a:sym typeface="+mn-lt"/>
                </a:rPr>
                <a:t> 休息區</a:t>
              </a:r>
              <a:endParaRPr lang="zh-CN" altLang="en-US" sz="3500" b="1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4BB08F-6302-46F6-3FF2-29B57EBA08E5}"/>
              </a:ext>
            </a:extLst>
          </p:cNvPr>
          <p:cNvSpPr txBox="1"/>
          <p:nvPr/>
        </p:nvSpPr>
        <p:spPr>
          <a:xfrm>
            <a:off x="5578185" y="2914618"/>
            <a:ext cx="46831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舉手，監考老師同意後陪同前往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2114EB6-006B-AC81-96D1-6CF93F23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94" y="2204351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41894" y="543965"/>
            <a:ext cx="46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應考注意事項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64BB08F-6302-46F6-3FF2-29B57EBA08E5}"/>
              </a:ext>
            </a:extLst>
          </p:cNvPr>
          <p:cNvSpPr txBox="1"/>
          <p:nvPr/>
        </p:nvSpPr>
        <p:spPr>
          <a:xfrm>
            <a:off x="5077117" y="2613392"/>
            <a:ext cx="64104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自行添加學校外套</a:t>
            </a:r>
            <a:endParaRPr lang="en-US" altLang="zh-TW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若故障繼續應考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418FC75-DF8E-4558-C99B-3C7DD4DB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68" y="1938992"/>
            <a:ext cx="3254363" cy="32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32" name="文本框 4">
            <a:extLst>
              <a:ext uri="{FF2B5EF4-FFF2-40B4-BE49-F238E27FC236}">
                <a16:creationId xmlns:a16="http://schemas.microsoft.com/office/drawing/2014/main" id="{A7EF8E76-BD30-0113-75E6-162F96E86E6B}"/>
              </a:ext>
            </a:extLst>
          </p:cNvPr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E70135A6-6BF6-88F4-B5F1-6EF9F8A87469}"/>
              </a:ext>
            </a:extLst>
          </p:cNvPr>
          <p:cNvSpPr txBox="1"/>
          <p:nvPr/>
        </p:nvSpPr>
        <p:spPr>
          <a:xfrm>
            <a:off x="2241894" y="543965"/>
            <a:ext cx="281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作答注意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1F9A0E3-CFB3-399E-D517-EBD0923DB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031" y="1405061"/>
            <a:ext cx="3549106" cy="4711314"/>
          </a:xfrm>
          <a:prstGeom prst="rect">
            <a:avLst/>
          </a:prstGeom>
        </p:spPr>
      </p:pic>
      <p:sp>
        <p:nvSpPr>
          <p:cNvPr id="30" name="橢圓 29">
            <a:extLst>
              <a:ext uri="{FF2B5EF4-FFF2-40B4-BE49-F238E27FC236}">
                <a16:creationId xmlns:a16="http://schemas.microsoft.com/office/drawing/2014/main" id="{76CE1FD2-3AC2-7784-DE29-C5ADA882481D}"/>
              </a:ext>
            </a:extLst>
          </p:cNvPr>
          <p:cNvSpPr/>
          <p:nvPr/>
        </p:nvSpPr>
        <p:spPr>
          <a:xfrm>
            <a:off x="2134323" y="1829381"/>
            <a:ext cx="1857375" cy="7078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EA0F632F-7E3C-5F3F-822B-5C4A499DADD7}"/>
              </a:ext>
            </a:extLst>
          </p:cNvPr>
          <p:cNvCxnSpPr>
            <a:cxnSpLocks/>
          </p:cNvCxnSpPr>
          <p:nvPr/>
        </p:nvCxnSpPr>
        <p:spPr>
          <a:xfrm flipV="1">
            <a:off x="4020273" y="1857913"/>
            <a:ext cx="2351952" cy="3091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FF37224C-4182-5442-071A-CEBFA9CAAA8E}"/>
              </a:ext>
            </a:extLst>
          </p:cNvPr>
          <p:cNvSpPr txBox="1"/>
          <p:nvPr/>
        </p:nvSpPr>
        <p:spPr>
          <a:xfrm>
            <a:off x="6567093" y="1506215"/>
            <a:ext cx="391263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核對准考證號碼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0406235-3A4C-2AAF-B824-68AC5749125E}"/>
              </a:ext>
            </a:extLst>
          </p:cNvPr>
          <p:cNvSpPr txBox="1"/>
          <p:nvPr/>
        </p:nvSpPr>
        <p:spPr>
          <a:xfrm>
            <a:off x="5932591" y="2537266"/>
            <a:ext cx="4933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作答完畢再三確認</a:t>
            </a:r>
            <a:endParaRPr lang="en-US" altLang="zh-TW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zh-TW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是否有</a:t>
            </a:r>
            <a:r>
              <a:rPr lang="zh-TW" altLang="en-US" sz="4000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跳格</a:t>
            </a:r>
            <a:r>
              <a:rPr lang="zh-TW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或</a:t>
            </a:r>
            <a:r>
              <a:rPr lang="zh-TW" altLang="en-US" sz="4000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空白</a:t>
            </a:r>
            <a:endParaRPr lang="zh-TW" altLang="en-US" sz="4000" b="1" u="sng" dirty="0">
              <a:solidFill>
                <a:schemeClr val="accent4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32" name="文本框 4">
            <a:extLst>
              <a:ext uri="{FF2B5EF4-FFF2-40B4-BE49-F238E27FC236}">
                <a16:creationId xmlns:a16="http://schemas.microsoft.com/office/drawing/2014/main" id="{A7EF8E76-BD30-0113-75E6-162F96E86E6B}"/>
              </a:ext>
            </a:extLst>
          </p:cNvPr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</a:t>
            </a:r>
            <a:r>
              <a:rPr lang="en-US" altLang="zh-TW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E70135A6-6BF6-88F4-B5F1-6EF9F8A87469}"/>
              </a:ext>
            </a:extLst>
          </p:cNvPr>
          <p:cNvSpPr txBox="1"/>
          <p:nvPr/>
        </p:nvSpPr>
        <p:spPr>
          <a:xfrm>
            <a:off x="2196778" y="454412"/>
            <a:ext cx="281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作答注意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3DE64DC-D945-591E-4228-24ADED6C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13" y="1251850"/>
            <a:ext cx="3882712" cy="5309828"/>
          </a:xfrm>
          <a:prstGeom prst="rect">
            <a:avLst/>
          </a:prstGeom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5EC56424-1D2B-13D6-348F-B7CFD024ABB7}"/>
              </a:ext>
            </a:extLst>
          </p:cNvPr>
          <p:cNvSpPr txBox="1"/>
          <p:nvPr/>
        </p:nvSpPr>
        <p:spPr>
          <a:xfrm>
            <a:off x="1242393" y="2321715"/>
            <a:ext cx="835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數學答案卷</a:t>
            </a:r>
            <a:endParaRPr lang="zh-CN" altLang="en-US" sz="4000" b="1" spc="300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5914F4-34CC-F2BF-EFD1-37970916EFB3}"/>
              </a:ext>
            </a:extLst>
          </p:cNvPr>
          <p:cNvSpPr txBox="1"/>
          <p:nvPr/>
        </p:nvSpPr>
        <p:spPr>
          <a:xfrm>
            <a:off x="6479218" y="2085052"/>
            <a:ext cx="5320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試題本空白處計算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非選寫框內</a:t>
            </a:r>
            <a:endParaRPr lang="en-US" altLang="zh-TW" sz="40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非選不用抄題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非選不能只寫答案</a:t>
            </a:r>
            <a:endParaRPr lang="zh-CN" alt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56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32" name="文本框 4">
            <a:extLst>
              <a:ext uri="{FF2B5EF4-FFF2-40B4-BE49-F238E27FC236}">
                <a16:creationId xmlns:a16="http://schemas.microsoft.com/office/drawing/2014/main" id="{A7EF8E76-BD30-0113-75E6-162F96E86E6B}"/>
              </a:ext>
            </a:extLst>
          </p:cNvPr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</a:t>
            </a:r>
            <a:r>
              <a:rPr lang="en-US" altLang="zh-TW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E70135A6-6BF6-88F4-B5F1-6EF9F8A87469}"/>
              </a:ext>
            </a:extLst>
          </p:cNvPr>
          <p:cNvSpPr txBox="1"/>
          <p:nvPr/>
        </p:nvSpPr>
        <p:spPr>
          <a:xfrm>
            <a:off x="2196778" y="454412"/>
            <a:ext cx="281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作答注意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5EC56424-1D2B-13D6-348F-B7CFD024ABB7}"/>
              </a:ext>
            </a:extLst>
          </p:cNvPr>
          <p:cNvSpPr txBox="1"/>
          <p:nvPr/>
        </p:nvSpPr>
        <p:spPr>
          <a:xfrm>
            <a:off x="1808480" y="4486817"/>
            <a:ext cx="229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英聽注意</a:t>
            </a:r>
            <a:endParaRPr lang="zh-CN" altLang="en-US" sz="40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5914F4-34CC-F2BF-EFD1-37970916EFB3}"/>
              </a:ext>
            </a:extLst>
          </p:cNvPr>
          <p:cNvSpPr txBox="1"/>
          <p:nvPr/>
        </p:nvSpPr>
        <p:spPr>
          <a:xfrm>
            <a:off x="4574842" y="2405138"/>
            <a:ext cx="6379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不可遲到、不可提早離場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播放結束後仍可繼續作答至考試結束鈴響</a:t>
            </a:r>
            <a:endParaRPr lang="en-US" altLang="zh-TW" sz="40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善用後面時間檢查塗卡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EA3BB9FD-8B07-0E55-5A4D-17E9A079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17074"/>
            <a:ext cx="2905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32" name="文本框 4">
            <a:extLst>
              <a:ext uri="{FF2B5EF4-FFF2-40B4-BE49-F238E27FC236}">
                <a16:creationId xmlns:a16="http://schemas.microsoft.com/office/drawing/2014/main" id="{A7EF8E76-BD30-0113-75E6-162F96E86E6B}"/>
              </a:ext>
            </a:extLst>
          </p:cNvPr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</a:t>
            </a:r>
            <a:r>
              <a:rPr lang="en-US" altLang="zh-TW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E70135A6-6BF6-88F4-B5F1-6EF9F8A87469}"/>
              </a:ext>
            </a:extLst>
          </p:cNvPr>
          <p:cNvSpPr txBox="1"/>
          <p:nvPr/>
        </p:nvSpPr>
        <p:spPr>
          <a:xfrm>
            <a:off x="2196778" y="454412"/>
            <a:ext cx="281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作答注意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5EC56424-1D2B-13D6-348F-B7CFD024ABB7}"/>
              </a:ext>
            </a:extLst>
          </p:cNvPr>
          <p:cNvSpPr txBox="1"/>
          <p:nvPr/>
        </p:nvSpPr>
        <p:spPr>
          <a:xfrm>
            <a:off x="1728141" y="4944320"/>
            <a:ext cx="229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寫作注意</a:t>
            </a:r>
            <a:endParaRPr lang="zh-CN" altLang="en-US" sz="4000" b="1" dirty="0">
              <a:solidFill>
                <a:srgbClr val="FF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5914F4-34CC-F2BF-EFD1-37970916EFB3}"/>
              </a:ext>
            </a:extLst>
          </p:cNvPr>
          <p:cNvSpPr txBox="1"/>
          <p:nvPr/>
        </p:nvSpPr>
        <p:spPr>
          <a:xfrm>
            <a:off x="4371007" y="2557538"/>
            <a:ext cx="7474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作文卷翻頁注意方向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筆跡清楚，格線框外不能寫字</a:t>
            </a:r>
            <a:endParaRPr lang="en-US" altLang="zh-TW" sz="4000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不能標記無關文字符號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BEE0009-1D09-E083-F382-82C57F35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98" y="1945557"/>
            <a:ext cx="2966886" cy="29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32" name="文本框 4">
            <a:extLst>
              <a:ext uri="{FF2B5EF4-FFF2-40B4-BE49-F238E27FC236}">
                <a16:creationId xmlns:a16="http://schemas.microsoft.com/office/drawing/2014/main" id="{A7EF8E76-BD30-0113-75E6-162F96E86E6B}"/>
              </a:ext>
            </a:extLst>
          </p:cNvPr>
          <p:cNvSpPr txBox="1"/>
          <p:nvPr/>
        </p:nvSpPr>
        <p:spPr>
          <a:xfrm>
            <a:off x="113654" y="0"/>
            <a:ext cx="3228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0</a:t>
            </a:r>
            <a:r>
              <a:rPr lang="en-US" altLang="zh-TW" sz="12000" b="1" dirty="0">
                <a:solidFill>
                  <a:srgbClr val="D5B898">
                    <a:alpha val="10000"/>
                  </a:srgbClr>
                </a:solidFill>
                <a:cs typeface="+mn-ea"/>
                <a:sym typeface="+mn-lt"/>
              </a:rPr>
              <a:t>4</a:t>
            </a:r>
            <a:endParaRPr lang="zh-CN" altLang="en-US" sz="12000" b="1" dirty="0">
              <a:solidFill>
                <a:srgbClr val="D5B898">
                  <a:alpha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3" name="文本框 13">
            <a:extLst>
              <a:ext uri="{FF2B5EF4-FFF2-40B4-BE49-F238E27FC236}">
                <a16:creationId xmlns:a16="http://schemas.microsoft.com/office/drawing/2014/main" id="{E70135A6-6BF6-88F4-B5F1-6EF9F8A87469}"/>
              </a:ext>
            </a:extLst>
          </p:cNvPr>
          <p:cNvSpPr txBox="1"/>
          <p:nvPr/>
        </p:nvSpPr>
        <p:spPr>
          <a:xfrm>
            <a:off x="2196778" y="454412"/>
            <a:ext cx="281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pc="3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作答注意</a:t>
            </a:r>
            <a:endParaRPr lang="zh-CN" altLang="en-US" sz="4000" b="1" spc="3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:a16="http://schemas.microsoft.com/office/drawing/2014/main" id="{5EC56424-1D2B-13D6-348F-B7CFD024ABB7}"/>
              </a:ext>
            </a:extLst>
          </p:cNvPr>
          <p:cNvSpPr txBox="1"/>
          <p:nvPr/>
        </p:nvSpPr>
        <p:spPr>
          <a:xfrm>
            <a:off x="4615642" y="2831554"/>
            <a:ext cx="689055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掌握時間分配答題速度</a:t>
            </a:r>
            <a:endParaRPr lang="en-US" altLang="zh-TW" sz="4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7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別漏掉最後一頁題目</a:t>
            </a:r>
            <a:endParaRPr lang="en-US" altLang="zh-TW" sz="4700" b="1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不得提早交卷離場 </a:t>
            </a:r>
            <a:r>
              <a:rPr lang="en-US" altLang="zh-TW" sz="47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!</a:t>
            </a:r>
            <a:endParaRPr lang="zh-CN" altLang="en-US" sz="4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6BD06C5-9CEE-D037-A787-8CFE845F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2" y="2055327"/>
            <a:ext cx="3201830" cy="32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2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5598308" y="-118688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/>
          <p:cNvSpPr/>
          <p:nvPr/>
        </p:nvSpPr>
        <p:spPr>
          <a:xfrm rot="13184398" flipH="1">
            <a:off x="9844041" y="-1586341"/>
            <a:ext cx="72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8589454" y="406467"/>
            <a:ext cx="4692220" cy="3701356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5687" y="589230"/>
            <a:ext cx="6437900" cy="110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TW" altLang="en-US" sz="5000" b="1" spc="300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快篩陽及中重症考生</a:t>
            </a:r>
            <a:endParaRPr lang="zh-CN" altLang="en-US" sz="5000" b="1" spc="300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83BE57-7794-451F-50B7-11C9DCEAC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78" y="441989"/>
            <a:ext cx="1399592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1CD87087-FE5C-8F6B-5EE9-9C10656BB0C9}"/>
              </a:ext>
            </a:extLst>
          </p:cNvPr>
          <p:cNvSpPr txBox="1"/>
          <p:nvPr/>
        </p:nvSpPr>
        <p:spPr>
          <a:xfrm>
            <a:off x="1242642" y="1599730"/>
            <a:ext cx="80906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於「第二類備用試場」應試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CE78907-A59A-885F-2D7E-9D02115D97DB}"/>
              </a:ext>
            </a:extLst>
          </p:cNvPr>
          <p:cNvSpPr txBox="1"/>
          <p:nvPr/>
        </p:nvSpPr>
        <p:spPr>
          <a:xfrm>
            <a:off x="895687" y="2403377"/>
            <a:ext cx="87745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日起可向考區試務會提出申請，毋須提供篩檢證明。</a:t>
            </a:r>
            <a:endParaRPr lang="en-US" altLang="zh-TW" sz="2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考區試務會受理申請並同意後，將視考生情況安置考生於第二類備用試場應試。</a:t>
            </a:r>
            <a:endParaRPr lang="en-US" altLang="zh-TW" sz="2600" b="1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後快篩陽者，請盡速告知班級導師，並於考試當日到達民雄農工門口即向考區服務人員通報。</a:t>
            </a:r>
            <a:endParaRPr lang="en-US" altLang="zh-TW" sz="2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節間休息及用餐均應於「第二類備用試場」進行，不得擅自移動至休息區。</a:t>
            </a:r>
            <a:endParaRPr lang="en-US" altLang="zh-TW" sz="2600" b="1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考試同一般考生考程作息。</a:t>
            </a:r>
          </a:p>
        </p:txBody>
      </p:sp>
    </p:spTree>
    <p:extLst>
      <p:ext uri="{BB962C8B-B14F-4D97-AF65-F5344CB8AC3E}">
        <p14:creationId xmlns:p14="http://schemas.microsoft.com/office/powerpoint/2010/main" val="3858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 rot="13184398" flipH="1">
            <a:off x="4036889" y="1431611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任意多边形: 形状 69"/>
          <p:cNvSpPr/>
          <p:nvPr/>
        </p:nvSpPr>
        <p:spPr>
          <a:xfrm rot="16200000">
            <a:off x="8571230" y="697865"/>
            <a:ext cx="5067301" cy="2495550"/>
          </a:xfrm>
          <a:custGeom>
            <a:avLst/>
            <a:gdLst>
              <a:gd name="connsiteX0" fmla="*/ 3475172 w 4272391"/>
              <a:gd name="connsiteY0" fmla="*/ 3677797 h 3677797"/>
              <a:gd name="connsiteX1" fmla="*/ 3395451 w 4272391"/>
              <a:gd name="connsiteY1" fmla="*/ 3677797 h 3677797"/>
              <a:gd name="connsiteX2" fmla="*/ 2136197 w 4272391"/>
              <a:gd name="connsiteY2" fmla="*/ 1509793 h 3677797"/>
              <a:gd name="connsiteX3" fmla="*/ 876942 w 4272391"/>
              <a:gd name="connsiteY3" fmla="*/ 3677797 h 3677797"/>
              <a:gd name="connsiteX4" fmla="*/ 797219 w 4272391"/>
              <a:gd name="connsiteY4" fmla="*/ 3677797 h 3677797"/>
              <a:gd name="connsiteX5" fmla="*/ 2136196 w 4272391"/>
              <a:gd name="connsiteY5" fmla="*/ 1372539 h 3677797"/>
              <a:gd name="connsiteX6" fmla="*/ 3634615 w 4272391"/>
              <a:gd name="connsiteY6" fmla="*/ 3677797 h 3677797"/>
              <a:gd name="connsiteX7" fmla="*/ 3554895 w 4272391"/>
              <a:gd name="connsiteY7" fmla="*/ 3677797 h 3677797"/>
              <a:gd name="connsiteX8" fmla="*/ 2136197 w 4272391"/>
              <a:gd name="connsiteY8" fmla="*/ 1235285 h 3677797"/>
              <a:gd name="connsiteX9" fmla="*/ 717498 w 4272391"/>
              <a:gd name="connsiteY9" fmla="*/ 3677797 h 3677797"/>
              <a:gd name="connsiteX10" fmla="*/ 637775 w 4272391"/>
              <a:gd name="connsiteY10" fmla="*/ 3677797 h 3677797"/>
              <a:gd name="connsiteX11" fmla="*/ 2136196 w 4272391"/>
              <a:gd name="connsiteY11" fmla="*/ 1098030 h 3677797"/>
              <a:gd name="connsiteX12" fmla="*/ 3794059 w 4272391"/>
              <a:gd name="connsiteY12" fmla="*/ 3677797 h 3677797"/>
              <a:gd name="connsiteX13" fmla="*/ 3714338 w 4272391"/>
              <a:gd name="connsiteY13" fmla="*/ 3677797 h 3677797"/>
              <a:gd name="connsiteX14" fmla="*/ 2136197 w 4272391"/>
              <a:gd name="connsiteY14" fmla="*/ 960778 h 3677797"/>
              <a:gd name="connsiteX15" fmla="*/ 558055 w 4272391"/>
              <a:gd name="connsiteY15" fmla="*/ 3677797 h 3677797"/>
              <a:gd name="connsiteX16" fmla="*/ 478331 w 4272391"/>
              <a:gd name="connsiteY16" fmla="*/ 3677797 h 3677797"/>
              <a:gd name="connsiteX17" fmla="*/ 2136196 w 4272391"/>
              <a:gd name="connsiteY17" fmla="*/ 823523 h 3677797"/>
              <a:gd name="connsiteX18" fmla="*/ 3953504 w 4272391"/>
              <a:gd name="connsiteY18" fmla="*/ 3677797 h 3677797"/>
              <a:gd name="connsiteX19" fmla="*/ 3873782 w 4272391"/>
              <a:gd name="connsiteY19" fmla="*/ 3677797 h 3677797"/>
              <a:gd name="connsiteX20" fmla="*/ 2136197 w 4272391"/>
              <a:gd name="connsiteY20" fmla="*/ 686270 h 3677797"/>
              <a:gd name="connsiteX21" fmla="*/ 398611 w 4272391"/>
              <a:gd name="connsiteY21" fmla="*/ 3677797 h 3677797"/>
              <a:gd name="connsiteX22" fmla="*/ 318887 w 4272391"/>
              <a:gd name="connsiteY22" fmla="*/ 3677797 h 3677797"/>
              <a:gd name="connsiteX23" fmla="*/ 2136196 w 4272391"/>
              <a:gd name="connsiteY23" fmla="*/ 549015 h 3677797"/>
              <a:gd name="connsiteX24" fmla="*/ 4112947 w 4272391"/>
              <a:gd name="connsiteY24" fmla="*/ 3677797 h 3677797"/>
              <a:gd name="connsiteX25" fmla="*/ 4033226 w 4272391"/>
              <a:gd name="connsiteY25" fmla="*/ 3677797 h 3677797"/>
              <a:gd name="connsiteX26" fmla="*/ 2136197 w 4272391"/>
              <a:gd name="connsiteY26" fmla="*/ 411762 h 3677797"/>
              <a:gd name="connsiteX27" fmla="*/ 239167 w 4272391"/>
              <a:gd name="connsiteY27" fmla="*/ 3677797 h 3677797"/>
              <a:gd name="connsiteX28" fmla="*/ 159444 w 4272391"/>
              <a:gd name="connsiteY28" fmla="*/ 3677797 h 3677797"/>
              <a:gd name="connsiteX29" fmla="*/ 2136196 w 4272391"/>
              <a:gd name="connsiteY29" fmla="*/ 274508 h 3677797"/>
              <a:gd name="connsiteX30" fmla="*/ 4272391 w 4272391"/>
              <a:gd name="connsiteY30" fmla="*/ 3677797 h 3677797"/>
              <a:gd name="connsiteX31" fmla="*/ 4192670 w 4272391"/>
              <a:gd name="connsiteY31" fmla="*/ 3677797 h 3677797"/>
              <a:gd name="connsiteX32" fmla="*/ 2136197 w 4272391"/>
              <a:gd name="connsiteY32" fmla="*/ 137255 h 3677797"/>
              <a:gd name="connsiteX33" fmla="*/ 79723 w 4272391"/>
              <a:gd name="connsiteY33" fmla="*/ 3677797 h 3677797"/>
              <a:gd name="connsiteX34" fmla="*/ 0 w 4272391"/>
              <a:gd name="connsiteY34" fmla="*/ 3677797 h 3677797"/>
              <a:gd name="connsiteX35" fmla="*/ 2136196 w 4272391"/>
              <a:gd name="connsiteY35" fmla="*/ 0 h 36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72391" h="3677797">
                <a:moveTo>
                  <a:pt x="3475172" y="3677797"/>
                </a:moveTo>
                <a:lnTo>
                  <a:pt x="3395451" y="3677797"/>
                </a:lnTo>
                <a:lnTo>
                  <a:pt x="2136197" y="1509793"/>
                </a:lnTo>
                <a:lnTo>
                  <a:pt x="876942" y="3677797"/>
                </a:lnTo>
                <a:lnTo>
                  <a:pt x="797219" y="3677797"/>
                </a:lnTo>
                <a:lnTo>
                  <a:pt x="2136196" y="1372539"/>
                </a:lnTo>
                <a:close/>
                <a:moveTo>
                  <a:pt x="3634615" y="3677797"/>
                </a:moveTo>
                <a:lnTo>
                  <a:pt x="3554895" y="3677797"/>
                </a:lnTo>
                <a:lnTo>
                  <a:pt x="2136197" y="1235285"/>
                </a:lnTo>
                <a:lnTo>
                  <a:pt x="717498" y="3677797"/>
                </a:lnTo>
                <a:lnTo>
                  <a:pt x="637775" y="3677797"/>
                </a:lnTo>
                <a:lnTo>
                  <a:pt x="2136196" y="1098030"/>
                </a:lnTo>
                <a:close/>
                <a:moveTo>
                  <a:pt x="3794059" y="3677797"/>
                </a:moveTo>
                <a:lnTo>
                  <a:pt x="3714338" y="3677797"/>
                </a:lnTo>
                <a:lnTo>
                  <a:pt x="2136197" y="960778"/>
                </a:lnTo>
                <a:lnTo>
                  <a:pt x="558055" y="3677797"/>
                </a:lnTo>
                <a:lnTo>
                  <a:pt x="478331" y="3677797"/>
                </a:lnTo>
                <a:lnTo>
                  <a:pt x="2136196" y="823523"/>
                </a:lnTo>
                <a:close/>
                <a:moveTo>
                  <a:pt x="3953504" y="3677797"/>
                </a:moveTo>
                <a:lnTo>
                  <a:pt x="3873782" y="3677797"/>
                </a:lnTo>
                <a:lnTo>
                  <a:pt x="2136197" y="686270"/>
                </a:lnTo>
                <a:lnTo>
                  <a:pt x="398611" y="3677797"/>
                </a:lnTo>
                <a:lnTo>
                  <a:pt x="318887" y="3677797"/>
                </a:lnTo>
                <a:lnTo>
                  <a:pt x="2136196" y="549015"/>
                </a:lnTo>
                <a:close/>
                <a:moveTo>
                  <a:pt x="4112947" y="3677797"/>
                </a:moveTo>
                <a:lnTo>
                  <a:pt x="4033226" y="3677797"/>
                </a:lnTo>
                <a:lnTo>
                  <a:pt x="2136197" y="411762"/>
                </a:lnTo>
                <a:lnTo>
                  <a:pt x="239167" y="3677797"/>
                </a:lnTo>
                <a:lnTo>
                  <a:pt x="159444" y="3677797"/>
                </a:lnTo>
                <a:lnTo>
                  <a:pt x="2136196" y="274508"/>
                </a:lnTo>
                <a:close/>
                <a:moveTo>
                  <a:pt x="4272391" y="3677797"/>
                </a:moveTo>
                <a:lnTo>
                  <a:pt x="4192670" y="3677797"/>
                </a:lnTo>
                <a:lnTo>
                  <a:pt x="2136197" y="137255"/>
                </a:lnTo>
                <a:lnTo>
                  <a:pt x="79723" y="3677797"/>
                </a:lnTo>
                <a:lnTo>
                  <a:pt x="0" y="3677797"/>
                </a:lnTo>
                <a:lnTo>
                  <a:pt x="2136196" y="0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任意多边形: 形状 72"/>
          <p:cNvSpPr/>
          <p:nvPr/>
        </p:nvSpPr>
        <p:spPr>
          <a:xfrm rot="5400000" flipH="1">
            <a:off x="-119243" y="4795657"/>
            <a:ext cx="2181586" cy="1943100"/>
          </a:xfrm>
          <a:custGeom>
            <a:avLst/>
            <a:gdLst>
              <a:gd name="connsiteX0" fmla="*/ 1575444 w 2181586"/>
              <a:gd name="connsiteY0" fmla="*/ 1943100 h 1943100"/>
              <a:gd name="connsiteX1" fmla="*/ 557392 w 2181586"/>
              <a:gd name="connsiteY1" fmla="*/ 725157 h 1943100"/>
              <a:gd name="connsiteX2" fmla="*/ 0 w 2181586"/>
              <a:gd name="connsiteY2" fmla="*/ 1391991 h 1943100"/>
              <a:gd name="connsiteX3" fmla="*/ 0 w 2181586"/>
              <a:gd name="connsiteY3" fmla="*/ 1464508 h 1943100"/>
              <a:gd name="connsiteX4" fmla="*/ 557393 w 2181586"/>
              <a:gd name="connsiteY4" fmla="*/ 797673 h 1943100"/>
              <a:gd name="connsiteX5" fmla="*/ 1514830 w 2181586"/>
              <a:gd name="connsiteY5" fmla="*/ 1943100 h 1943100"/>
              <a:gd name="connsiteX6" fmla="*/ 1696672 w 2181586"/>
              <a:gd name="connsiteY6" fmla="*/ 1943100 h 1943100"/>
              <a:gd name="connsiteX7" fmla="*/ 557392 w 2181586"/>
              <a:gd name="connsiteY7" fmla="*/ 580125 h 1943100"/>
              <a:gd name="connsiteX8" fmla="*/ 0 w 2181586"/>
              <a:gd name="connsiteY8" fmla="*/ 1246960 h 1943100"/>
              <a:gd name="connsiteX9" fmla="*/ 0 w 2181586"/>
              <a:gd name="connsiteY9" fmla="*/ 1319476 h 1943100"/>
              <a:gd name="connsiteX10" fmla="*/ 557393 w 2181586"/>
              <a:gd name="connsiteY10" fmla="*/ 652641 h 1943100"/>
              <a:gd name="connsiteX11" fmla="*/ 1636059 w 2181586"/>
              <a:gd name="connsiteY11" fmla="*/ 1943100 h 1943100"/>
              <a:gd name="connsiteX12" fmla="*/ 1817900 w 2181586"/>
              <a:gd name="connsiteY12" fmla="*/ 1943100 h 1943100"/>
              <a:gd name="connsiteX13" fmla="*/ 557392 w 2181586"/>
              <a:gd name="connsiteY13" fmla="*/ 435094 h 1943100"/>
              <a:gd name="connsiteX14" fmla="*/ 0 w 2181586"/>
              <a:gd name="connsiteY14" fmla="*/ 1101928 h 1943100"/>
              <a:gd name="connsiteX15" fmla="*/ 0 w 2181586"/>
              <a:gd name="connsiteY15" fmla="*/ 1174445 h 1943100"/>
              <a:gd name="connsiteX16" fmla="*/ 557393 w 2181586"/>
              <a:gd name="connsiteY16" fmla="*/ 507610 h 1943100"/>
              <a:gd name="connsiteX17" fmla="*/ 1757287 w 2181586"/>
              <a:gd name="connsiteY17" fmla="*/ 1943100 h 1943100"/>
              <a:gd name="connsiteX18" fmla="*/ 1939130 w 2181586"/>
              <a:gd name="connsiteY18" fmla="*/ 1943100 h 1943100"/>
              <a:gd name="connsiteX19" fmla="*/ 557392 w 2181586"/>
              <a:gd name="connsiteY19" fmla="*/ 290063 h 1943100"/>
              <a:gd name="connsiteX20" fmla="*/ 0 w 2181586"/>
              <a:gd name="connsiteY20" fmla="*/ 956897 h 1943100"/>
              <a:gd name="connsiteX21" fmla="*/ 0 w 2181586"/>
              <a:gd name="connsiteY21" fmla="*/ 1029414 h 1943100"/>
              <a:gd name="connsiteX22" fmla="*/ 557393 w 2181586"/>
              <a:gd name="connsiteY22" fmla="*/ 362579 h 1943100"/>
              <a:gd name="connsiteX23" fmla="*/ 1878516 w 2181586"/>
              <a:gd name="connsiteY23" fmla="*/ 1943100 h 1943100"/>
              <a:gd name="connsiteX24" fmla="*/ 2060358 w 2181586"/>
              <a:gd name="connsiteY24" fmla="*/ 1943100 h 1943100"/>
              <a:gd name="connsiteX25" fmla="*/ 557392 w 2181586"/>
              <a:gd name="connsiteY25" fmla="*/ 145032 h 1943100"/>
              <a:gd name="connsiteX26" fmla="*/ 0 w 2181586"/>
              <a:gd name="connsiteY26" fmla="*/ 811866 h 1943100"/>
              <a:gd name="connsiteX27" fmla="*/ 0 w 2181586"/>
              <a:gd name="connsiteY27" fmla="*/ 884382 h 1943100"/>
              <a:gd name="connsiteX28" fmla="*/ 557393 w 2181586"/>
              <a:gd name="connsiteY28" fmla="*/ 217547 h 1943100"/>
              <a:gd name="connsiteX29" fmla="*/ 1999744 w 2181586"/>
              <a:gd name="connsiteY29" fmla="*/ 1943100 h 1943100"/>
              <a:gd name="connsiteX30" fmla="*/ 2181586 w 2181586"/>
              <a:gd name="connsiteY30" fmla="*/ 1943100 h 1943100"/>
              <a:gd name="connsiteX31" fmla="*/ 557392 w 2181586"/>
              <a:gd name="connsiteY31" fmla="*/ 0 h 1943100"/>
              <a:gd name="connsiteX32" fmla="*/ 0 w 2181586"/>
              <a:gd name="connsiteY32" fmla="*/ 666835 h 1943100"/>
              <a:gd name="connsiteX33" fmla="*/ 0 w 2181586"/>
              <a:gd name="connsiteY33" fmla="*/ 739351 h 1943100"/>
              <a:gd name="connsiteX34" fmla="*/ 557393 w 2181586"/>
              <a:gd name="connsiteY34" fmla="*/ 72516 h 1943100"/>
              <a:gd name="connsiteX35" fmla="*/ 2120973 w 2181586"/>
              <a:gd name="connsiteY35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1586" h="1943100">
                <a:moveTo>
                  <a:pt x="1575444" y="1943100"/>
                </a:moveTo>
                <a:lnTo>
                  <a:pt x="557392" y="725157"/>
                </a:lnTo>
                <a:lnTo>
                  <a:pt x="0" y="1391991"/>
                </a:lnTo>
                <a:lnTo>
                  <a:pt x="0" y="1464508"/>
                </a:lnTo>
                <a:lnTo>
                  <a:pt x="557393" y="797673"/>
                </a:lnTo>
                <a:lnTo>
                  <a:pt x="1514830" y="1943100"/>
                </a:lnTo>
                <a:close/>
                <a:moveTo>
                  <a:pt x="1696672" y="1943100"/>
                </a:moveTo>
                <a:lnTo>
                  <a:pt x="557392" y="580125"/>
                </a:lnTo>
                <a:lnTo>
                  <a:pt x="0" y="1246960"/>
                </a:lnTo>
                <a:lnTo>
                  <a:pt x="0" y="1319476"/>
                </a:lnTo>
                <a:lnTo>
                  <a:pt x="557393" y="652641"/>
                </a:lnTo>
                <a:lnTo>
                  <a:pt x="1636059" y="1943100"/>
                </a:lnTo>
                <a:close/>
                <a:moveTo>
                  <a:pt x="1817900" y="1943100"/>
                </a:moveTo>
                <a:lnTo>
                  <a:pt x="557392" y="435094"/>
                </a:lnTo>
                <a:lnTo>
                  <a:pt x="0" y="1101928"/>
                </a:lnTo>
                <a:lnTo>
                  <a:pt x="0" y="1174445"/>
                </a:lnTo>
                <a:lnTo>
                  <a:pt x="557393" y="507610"/>
                </a:lnTo>
                <a:lnTo>
                  <a:pt x="1757287" y="1943100"/>
                </a:lnTo>
                <a:close/>
                <a:moveTo>
                  <a:pt x="1939130" y="1943100"/>
                </a:moveTo>
                <a:lnTo>
                  <a:pt x="557392" y="290063"/>
                </a:lnTo>
                <a:lnTo>
                  <a:pt x="0" y="956897"/>
                </a:lnTo>
                <a:lnTo>
                  <a:pt x="0" y="1029414"/>
                </a:lnTo>
                <a:lnTo>
                  <a:pt x="557393" y="362579"/>
                </a:lnTo>
                <a:lnTo>
                  <a:pt x="1878516" y="1943100"/>
                </a:lnTo>
                <a:close/>
                <a:moveTo>
                  <a:pt x="2060358" y="1943100"/>
                </a:moveTo>
                <a:lnTo>
                  <a:pt x="557392" y="145032"/>
                </a:lnTo>
                <a:lnTo>
                  <a:pt x="0" y="811866"/>
                </a:lnTo>
                <a:lnTo>
                  <a:pt x="0" y="884382"/>
                </a:lnTo>
                <a:lnTo>
                  <a:pt x="557393" y="217547"/>
                </a:lnTo>
                <a:lnTo>
                  <a:pt x="1999744" y="1943100"/>
                </a:lnTo>
                <a:close/>
                <a:moveTo>
                  <a:pt x="2181586" y="1943100"/>
                </a:moveTo>
                <a:lnTo>
                  <a:pt x="557392" y="0"/>
                </a:lnTo>
                <a:lnTo>
                  <a:pt x="0" y="666835"/>
                </a:lnTo>
                <a:lnTo>
                  <a:pt x="0" y="739351"/>
                </a:lnTo>
                <a:lnTo>
                  <a:pt x="557393" y="72516"/>
                </a:lnTo>
                <a:lnTo>
                  <a:pt x="2120973" y="1943100"/>
                </a:lnTo>
                <a:close/>
              </a:path>
            </a:pathLst>
          </a:custGeom>
          <a:noFill/>
          <a:ln w="1905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>
          <a:xfrm rot="13184398" flipH="1">
            <a:off x="9834489" y="-1589793"/>
            <a:ext cx="18000" cy="4523362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3184398" flipH="1">
            <a:off x="2832926" y="-159225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>
          <a:xfrm rot="13184398" flipH="1">
            <a:off x="8633397" y="4821532"/>
            <a:ext cx="18000" cy="3780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 rot="13184398" flipH="1">
            <a:off x="7613818" y="3378335"/>
            <a:ext cx="180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 rot="13184398" flipH="1">
            <a:off x="3675460" y="3859206"/>
            <a:ext cx="180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1953260" y="-588011"/>
            <a:ext cx="8054975" cy="8064500"/>
          </a:xfrm>
          <a:prstGeom prst="diamond">
            <a:avLst/>
          </a:prstGeom>
          <a:solidFill>
            <a:srgbClr val="EEEEF0">
              <a:alpha val="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62720" y="3001770"/>
            <a:ext cx="84360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112</a:t>
            </a:r>
            <a:r>
              <a:rPr lang="zh-TW" altLang="en-US" sz="5000" b="1" dirty="0">
                <a:gradFill>
                  <a:gsLst>
                    <a:gs pos="0">
                      <a:srgbClr val="EAD9C5"/>
                    </a:gs>
                    <a:gs pos="100000">
                      <a:schemeClr val="bg1"/>
                    </a:gs>
                  </a:gsLst>
                  <a:lin ang="16200000" scaled="0"/>
                </a:gra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年會考考前注意事項宣導</a:t>
            </a:r>
            <a:endParaRPr lang="zh-CN" altLang="en-US" sz="5000" b="1" dirty="0">
              <a:gradFill>
                <a:gsLst>
                  <a:gs pos="0">
                    <a:srgbClr val="EAD9C5"/>
                  </a:gs>
                  <a:gs pos="100000">
                    <a:schemeClr val="bg1"/>
                  </a:gs>
                </a:gsLst>
                <a:lin ang="16200000" scaled="0"/>
              </a:gra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 userDrawn="1"/>
        </p:nvSpPr>
        <p:spPr>
          <a:xfrm>
            <a:off x="2443140" y="4057923"/>
            <a:ext cx="7545705" cy="6339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112</a:t>
            </a:r>
            <a:r>
              <a:rPr lang="zh-TW" altLang="en-US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</a:t>
            </a:r>
            <a:r>
              <a:rPr lang="en-US" altLang="zh-TW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5</a:t>
            </a:r>
            <a:r>
              <a:rPr lang="zh-TW" altLang="en-US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月</a:t>
            </a:r>
            <a:r>
              <a:rPr lang="en-US" altLang="zh-TW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17</a:t>
            </a:r>
            <a:r>
              <a:rPr lang="zh-TW" altLang="en-US" sz="3000" dirty="0">
                <a:solidFill>
                  <a:srgbClr val="EAD9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日  星期三</a:t>
            </a:r>
            <a:endParaRPr lang="zh-CN" sz="3000" dirty="0">
              <a:solidFill>
                <a:srgbClr val="EAD9C5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325F9FA8-E475-406F-846C-93ECC78380B8}"/>
              </a:ext>
            </a:extLst>
          </p:cNvPr>
          <p:cNvSpPr txBox="1"/>
          <p:nvPr/>
        </p:nvSpPr>
        <p:spPr>
          <a:xfrm>
            <a:off x="4078864" y="2054329"/>
            <a:ext cx="4416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TW" altLang="en-US" sz="2700" dirty="0">
                <a:solidFill>
                  <a:schemeClr val="bg1"/>
                </a:solidFill>
                <a:cs typeface="+mn-ea"/>
                <a:sym typeface="+mn-lt"/>
              </a:rPr>
              <a:t>嘉義縣立民雄國民中學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E613E1FE-7386-FC14-8A9B-AB3F2739AD5F}"/>
              </a:ext>
            </a:extLst>
          </p:cNvPr>
          <p:cNvSpPr txBox="1"/>
          <p:nvPr/>
        </p:nvSpPr>
        <p:spPr>
          <a:xfrm>
            <a:off x="4071443" y="1664071"/>
            <a:ext cx="460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>
                <a:solidFill>
                  <a:schemeClr val="bg1"/>
                </a:solidFill>
                <a:cs typeface="+mn-ea"/>
                <a:sym typeface="+mn-lt"/>
              </a:rPr>
              <a:t>Chiayi County </a:t>
            </a:r>
            <a:r>
              <a:rPr lang="en-US" altLang="zh-TW" sz="1600" dirty="0" err="1">
                <a:solidFill>
                  <a:schemeClr val="bg1"/>
                </a:solidFill>
                <a:cs typeface="+mn-ea"/>
                <a:sym typeface="+mn-lt"/>
              </a:rPr>
              <a:t>Minsyong</a:t>
            </a:r>
            <a:r>
              <a:rPr lang="en-US" altLang="zh-TW" sz="1600" dirty="0">
                <a:solidFill>
                  <a:schemeClr val="bg1"/>
                </a:solidFill>
                <a:cs typeface="+mn-ea"/>
                <a:sym typeface="+mn-lt"/>
              </a:rPr>
              <a:t> Junior High School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F8D0113-75F8-4BEC-79BC-E8E19E7474C9}"/>
              </a:ext>
            </a:extLst>
          </p:cNvPr>
          <p:cNvCxnSpPr>
            <a:cxnSpLocks/>
          </p:cNvCxnSpPr>
          <p:nvPr/>
        </p:nvCxnSpPr>
        <p:spPr>
          <a:xfrm>
            <a:off x="4179226" y="2014693"/>
            <a:ext cx="4300940" cy="1206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>
            <a:extLst>
              <a:ext uri="{FF2B5EF4-FFF2-40B4-BE49-F238E27FC236}">
                <a16:creationId xmlns:a16="http://schemas.microsoft.com/office/drawing/2014/main" id="{A23456F7-B1BD-42C3-BF9D-3600CC04E5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4" y="1281693"/>
            <a:ext cx="2270635" cy="132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 rot="13184398" flipH="1">
            <a:off x="1719511" y="-674839"/>
            <a:ext cx="7200" cy="3816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 rot="13184398" flipH="1">
            <a:off x="7623370" y="3381787"/>
            <a:ext cx="7200" cy="3168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 rot="15606436">
            <a:off x="8273429" y="1071446"/>
            <a:ext cx="5484235" cy="3124214"/>
          </a:xfrm>
          <a:custGeom>
            <a:avLst/>
            <a:gdLst>
              <a:gd name="connsiteX0" fmla="*/ 3363098 w 3467473"/>
              <a:gd name="connsiteY0" fmla="*/ 1757782 h 2306723"/>
              <a:gd name="connsiteX1" fmla="*/ 3345702 w 3467473"/>
              <a:gd name="connsiteY1" fmla="*/ 1833779 h 2306723"/>
              <a:gd name="connsiteX2" fmla="*/ 2145810 w 3467473"/>
              <a:gd name="connsiteY2" fmla="*/ 651930 h 2306723"/>
              <a:gd name="connsiteX3" fmla="*/ 537073 w 3467473"/>
              <a:gd name="connsiteY3" fmla="*/ 2236475 h 2306723"/>
              <a:gd name="connsiteX4" fmla="*/ 460346 w 3467473"/>
              <a:gd name="connsiteY4" fmla="*/ 2218913 h 2306723"/>
              <a:gd name="connsiteX5" fmla="*/ 2145809 w 3467473"/>
              <a:gd name="connsiteY5" fmla="*/ 558797 h 2306723"/>
              <a:gd name="connsiteX6" fmla="*/ 3310911 w 3467473"/>
              <a:gd name="connsiteY6" fmla="*/ 1985776 h 2306723"/>
              <a:gd name="connsiteX7" fmla="*/ 2145810 w 3467473"/>
              <a:gd name="connsiteY7" fmla="*/ 838196 h 2306723"/>
              <a:gd name="connsiteX8" fmla="*/ 690522 w 3467473"/>
              <a:gd name="connsiteY8" fmla="*/ 2271599 h 2306723"/>
              <a:gd name="connsiteX9" fmla="*/ 613796 w 3467473"/>
              <a:gd name="connsiteY9" fmla="*/ 2254037 h 2306723"/>
              <a:gd name="connsiteX10" fmla="*/ 2145809 w 3467473"/>
              <a:gd name="connsiteY10" fmla="*/ 745063 h 2306723"/>
              <a:gd name="connsiteX11" fmla="*/ 3328306 w 3467473"/>
              <a:gd name="connsiteY11" fmla="*/ 1909780 h 2306723"/>
              <a:gd name="connsiteX12" fmla="*/ 3415286 w 3467473"/>
              <a:gd name="connsiteY12" fmla="*/ 1529784 h 2306723"/>
              <a:gd name="connsiteX13" fmla="*/ 2145810 w 3467473"/>
              <a:gd name="connsiteY13" fmla="*/ 279399 h 2306723"/>
              <a:gd name="connsiteX14" fmla="*/ 230175 w 3467473"/>
              <a:gd name="connsiteY14" fmla="*/ 2166227 h 2306723"/>
              <a:gd name="connsiteX15" fmla="*/ 153449 w 3467473"/>
              <a:gd name="connsiteY15" fmla="*/ 2148665 h 2306723"/>
              <a:gd name="connsiteX16" fmla="*/ 2145809 w 3467473"/>
              <a:gd name="connsiteY16" fmla="*/ 186266 h 2306723"/>
              <a:gd name="connsiteX17" fmla="*/ 3432681 w 3467473"/>
              <a:gd name="connsiteY17" fmla="*/ 1453787 h 2306723"/>
              <a:gd name="connsiteX18" fmla="*/ 3467473 w 3467473"/>
              <a:gd name="connsiteY18" fmla="*/ 1301790 h 2306723"/>
              <a:gd name="connsiteX19" fmla="*/ 3450077 w 3467473"/>
              <a:gd name="connsiteY19" fmla="*/ 1377787 h 2306723"/>
              <a:gd name="connsiteX20" fmla="*/ 2145810 w 3467473"/>
              <a:gd name="connsiteY20" fmla="*/ 93134 h 2306723"/>
              <a:gd name="connsiteX21" fmla="*/ 76725 w 3467473"/>
              <a:gd name="connsiteY21" fmla="*/ 2131103 h 2306723"/>
              <a:gd name="connsiteX22" fmla="*/ 0 w 3467473"/>
              <a:gd name="connsiteY22" fmla="*/ 2113541 h 2306723"/>
              <a:gd name="connsiteX23" fmla="*/ 2145809 w 3467473"/>
              <a:gd name="connsiteY23" fmla="*/ 0 h 2306723"/>
              <a:gd name="connsiteX24" fmla="*/ 3293515 w 3467473"/>
              <a:gd name="connsiteY24" fmla="*/ 2061776 h 2306723"/>
              <a:gd name="connsiteX25" fmla="*/ 3276119 w 3467473"/>
              <a:gd name="connsiteY25" fmla="*/ 2137773 h 2306723"/>
              <a:gd name="connsiteX26" fmla="*/ 2145810 w 3467473"/>
              <a:gd name="connsiteY26" fmla="*/ 1024462 h 2306723"/>
              <a:gd name="connsiteX27" fmla="*/ 843972 w 3467473"/>
              <a:gd name="connsiteY27" fmla="*/ 2306723 h 2306723"/>
              <a:gd name="connsiteX28" fmla="*/ 767245 w 3467473"/>
              <a:gd name="connsiteY28" fmla="*/ 2289161 h 2306723"/>
              <a:gd name="connsiteX29" fmla="*/ 2145809 w 3467473"/>
              <a:gd name="connsiteY29" fmla="*/ 931329 h 2306723"/>
              <a:gd name="connsiteX30" fmla="*/ 3397890 w 3467473"/>
              <a:gd name="connsiteY30" fmla="*/ 1605784 h 2306723"/>
              <a:gd name="connsiteX31" fmla="*/ 3380494 w 3467473"/>
              <a:gd name="connsiteY31" fmla="*/ 1681781 h 2306723"/>
              <a:gd name="connsiteX32" fmla="*/ 2145810 w 3467473"/>
              <a:gd name="connsiteY32" fmla="*/ 465665 h 2306723"/>
              <a:gd name="connsiteX33" fmla="*/ 383624 w 3467473"/>
              <a:gd name="connsiteY33" fmla="*/ 2201351 h 2306723"/>
              <a:gd name="connsiteX34" fmla="*/ 306897 w 3467473"/>
              <a:gd name="connsiteY34" fmla="*/ 2183789 h 2306723"/>
              <a:gd name="connsiteX35" fmla="*/ 2145809 w 3467473"/>
              <a:gd name="connsiteY35" fmla="*/ 372531 h 23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67473" h="2306723">
                <a:moveTo>
                  <a:pt x="3363098" y="1757782"/>
                </a:moveTo>
                <a:lnTo>
                  <a:pt x="3345702" y="1833779"/>
                </a:lnTo>
                <a:lnTo>
                  <a:pt x="2145810" y="651930"/>
                </a:lnTo>
                <a:lnTo>
                  <a:pt x="537073" y="2236475"/>
                </a:lnTo>
                <a:lnTo>
                  <a:pt x="460346" y="2218913"/>
                </a:lnTo>
                <a:lnTo>
                  <a:pt x="2145809" y="558797"/>
                </a:lnTo>
                <a:close/>
                <a:moveTo>
                  <a:pt x="3310911" y="1985776"/>
                </a:moveTo>
                <a:lnTo>
                  <a:pt x="2145810" y="838196"/>
                </a:lnTo>
                <a:lnTo>
                  <a:pt x="690522" y="2271599"/>
                </a:lnTo>
                <a:lnTo>
                  <a:pt x="613796" y="2254037"/>
                </a:lnTo>
                <a:lnTo>
                  <a:pt x="2145809" y="745063"/>
                </a:lnTo>
                <a:lnTo>
                  <a:pt x="3328306" y="1909780"/>
                </a:lnTo>
                <a:close/>
                <a:moveTo>
                  <a:pt x="3415286" y="1529784"/>
                </a:moveTo>
                <a:lnTo>
                  <a:pt x="2145810" y="279399"/>
                </a:lnTo>
                <a:lnTo>
                  <a:pt x="230175" y="2166227"/>
                </a:lnTo>
                <a:lnTo>
                  <a:pt x="153449" y="2148665"/>
                </a:lnTo>
                <a:lnTo>
                  <a:pt x="2145809" y="186266"/>
                </a:lnTo>
                <a:lnTo>
                  <a:pt x="3432681" y="1453787"/>
                </a:lnTo>
                <a:close/>
                <a:moveTo>
                  <a:pt x="3467473" y="1301790"/>
                </a:moveTo>
                <a:lnTo>
                  <a:pt x="3450077" y="1377787"/>
                </a:lnTo>
                <a:lnTo>
                  <a:pt x="2145810" y="93134"/>
                </a:lnTo>
                <a:lnTo>
                  <a:pt x="76725" y="2131103"/>
                </a:lnTo>
                <a:lnTo>
                  <a:pt x="0" y="2113541"/>
                </a:lnTo>
                <a:lnTo>
                  <a:pt x="2145809" y="0"/>
                </a:lnTo>
                <a:close/>
                <a:moveTo>
                  <a:pt x="3293515" y="2061776"/>
                </a:moveTo>
                <a:lnTo>
                  <a:pt x="3276119" y="2137773"/>
                </a:lnTo>
                <a:lnTo>
                  <a:pt x="2145810" y="1024462"/>
                </a:lnTo>
                <a:lnTo>
                  <a:pt x="843972" y="2306723"/>
                </a:lnTo>
                <a:lnTo>
                  <a:pt x="767245" y="2289161"/>
                </a:lnTo>
                <a:lnTo>
                  <a:pt x="2145809" y="931329"/>
                </a:lnTo>
                <a:close/>
                <a:moveTo>
                  <a:pt x="3397890" y="1605784"/>
                </a:moveTo>
                <a:lnTo>
                  <a:pt x="3380494" y="1681781"/>
                </a:lnTo>
                <a:lnTo>
                  <a:pt x="2145810" y="465665"/>
                </a:lnTo>
                <a:lnTo>
                  <a:pt x="383624" y="2201351"/>
                </a:lnTo>
                <a:lnTo>
                  <a:pt x="306897" y="2183789"/>
                </a:lnTo>
                <a:lnTo>
                  <a:pt x="2145809" y="372531"/>
                </a:lnTo>
                <a:close/>
              </a:path>
            </a:pathLst>
          </a:custGeom>
          <a:noFill/>
          <a:ln w="6350">
            <a:solidFill>
              <a:srgbClr val="D5B89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6200000" flipV="1">
            <a:off x="-487428" y="4937970"/>
            <a:ext cx="2039158" cy="1064302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/>
          <p:cNvSpPr/>
          <p:nvPr/>
        </p:nvSpPr>
        <p:spPr>
          <a:xfrm rot="13184398" flipH="1">
            <a:off x="3349519" y="3993848"/>
            <a:ext cx="7200" cy="2592000"/>
          </a:xfrm>
          <a:custGeom>
            <a:avLst/>
            <a:gdLst>
              <a:gd name="connsiteX0" fmla="*/ 209863 w 419726"/>
              <a:gd name="connsiteY0" fmla="*/ 0 h 2391448"/>
              <a:gd name="connsiteX1" fmla="*/ 419726 w 419726"/>
              <a:gd name="connsiteY1" fmla="*/ 209863 h 2391448"/>
              <a:gd name="connsiteX2" fmla="*/ 419725 w 419726"/>
              <a:gd name="connsiteY2" fmla="*/ 209873 h 2391448"/>
              <a:gd name="connsiteX3" fmla="*/ 419725 w 419726"/>
              <a:gd name="connsiteY3" fmla="*/ 2391448 h 2391448"/>
              <a:gd name="connsiteX4" fmla="*/ 0 w 419726"/>
              <a:gd name="connsiteY4" fmla="*/ 2391448 h 2391448"/>
              <a:gd name="connsiteX5" fmla="*/ 0 w 419726"/>
              <a:gd name="connsiteY5" fmla="*/ 209863 h 2391448"/>
              <a:gd name="connsiteX6" fmla="*/ 0 w 419726"/>
              <a:gd name="connsiteY6" fmla="*/ 209862 h 2391448"/>
              <a:gd name="connsiteX7" fmla="*/ 0 w 419726"/>
              <a:gd name="connsiteY7" fmla="*/ 209862 h 2391448"/>
              <a:gd name="connsiteX8" fmla="*/ 4264 w 419726"/>
              <a:gd name="connsiteY8" fmla="*/ 167568 h 2391448"/>
              <a:gd name="connsiteX9" fmla="*/ 209863 w 419726"/>
              <a:gd name="connsiteY9" fmla="*/ 0 h 239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726" h="2391448">
                <a:moveTo>
                  <a:pt x="209863" y="0"/>
                </a:moveTo>
                <a:cubicBezTo>
                  <a:pt x="325767" y="0"/>
                  <a:pt x="419726" y="93959"/>
                  <a:pt x="419726" y="209863"/>
                </a:cubicBezTo>
                <a:lnTo>
                  <a:pt x="419725" y="209873"/>
                </a:lnTo>
                <a:lnTo>
                  <a:pt x="419725" y="2391448"/>
                </a:lnTo>
                <a:lnTo>
                  <a:pt x="0" y="2391448"/>
                </a:lnTo>
                <a:lnTo>
                  <a:pt x="0" y="209863"/>
                </a:lnTo>
                <a:lnTo>
                  <a:pt x="0" y="209862"/>
                </a:lnTo>
                <a:lnTo>
                  <a:pt x="0" y="209862"/>
                </a:lnTo>
                <a:lnTo>
                  <a:pt x="4264" y="167568"/>
                </a:lnTo>
                <a:cubicBezTo>
                  <a:pt x="23833" y="71937"/>
                  <a:pt x="108447" y="0"/>
                  <a:pt x="209863" y="0"/>
                </a:cubicBezTo>
                <a:close/>
              </a:path>
            </a:pathLst>
          </a:custGeom>
          <a:gradFill flip="none" rotWithShape="1">
            <a:gsLst>
              <a:gs pos="0">
                <a:srgbClr val="D5B898">
                  <a:alpha val="0"/>
                </a:srgbClr>
              </a:gs>
              <a:gs pos="100000">
                <a:srgbClr val="D5B89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F5D7A94-169D-DF45-28EE-6902C04F1571}"/>
              </a:ext>
            </a:extLst>
          </p:cNvPr>
          <p:cNvSpPr txBox="1"/>
          <p:nvPr/>
        </p:nvSpPr>
        <p:spPr>
          <a:xfrm>
            <a:off x="2472065" y="2087269"/>
            <a:ext cx="72478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民雄農工</a:t>
            </a:r>
            <a:endParaRPr lang="en-US" altLang="zh-TW" sz="5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5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休息區 </a:t>
            </a:r>
            <a:r>
              <a:rPr lang="en-US" altLang="zh-TW" sz="5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sz="5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新圖資大樓</a:t>
            </a:r>
            <a:endParaRPr lang="en-US" altLang="zh-TW" sz="5000" b="1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DEF4F29-A8C0-8FB9-311B-C9CC47A3E276}"/>
              </a:ext>
            </a:extLst>
          </p:cNvPr>
          <p:cNvSpPr txBox="1"/>
          <p:nvPr/>
        </p:nvSpPr>
        <p:spPr>
          <a:xfrm>
            <a:off x="1482441" y="2010325"/>
            <a:ext cx="1069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考場 </a:t>
            </a:r>
            <a:endParaRPr lang="zh-TW" altLang="en-US" sz="6000" dirty="0">
              <a:solidFill>
                <a:srgbClr val="EAD2B8"/>
              </a:solidFill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B07D0032-8A2E-DF69-556D-70E9D00B1C0D}"/>
              </a:ext>
            </a:extLst>
          </p:cNvPr>
          <p:cNvCxnSpPr>
            <a:cxnSpLocks/>
          </p:cNvCxnSpPr>
          <p:nvPr/>
        </p:nvCxnSpPr>
        <p:spPr>
          <a:xfrm>
            <a:off x="5770178" y="3872373"/>
            <a:ext cx="3087495" cy="0"/>
          </a:xfrm>
          <a:prstGeom prst="line">
            <a:avLst/>
          </a:prstGeom>
          <a:ln w="57150">
            <a:solidFill>
              <a:srgbClr val="B49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F892CA9-9098-282B-BC8C-F9C8C3861881}"/>
              </a:ext>
            </a:extLst>
          </p:cNvPr>
          <p:cNvSpPr txBox="1"/>
          <p:nvPr/>
        </p:nvSpPr>
        <p:spPr>
          <a:xfrm>
            <a:off x="5176542" y="3949315"/>
            <a:ext cx="49243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00-7:30</a:t>
            </a:r>
            <a:r>
              <a:rPr lang="zh-TW" altLang="en-US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集合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246B4D0-9017-9188-817C-DE9D409140EC}"/>
              </a:ext>
            </a:extLst>
          </p:cNvPr>
          <p:cNvSpPr txBox="1"/>
          <p:nvPr/>
        </p:nvSpPr>
        <p:spPr>
          <a:xfrm>
            <a:off x="6128752" y="4710699"/>
            <a:ext cx="33091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5000" b="1" dirty="0">
                <a:ln>
                  <a:solidFill>
                    <a:srgbClr val="EAD2B8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不要遲到 </a:t>
            </a:r>
            <a:r>
              <a:rPr lang="en-US" altLang="zh-TW" sz="5000" b="1" dirty="0">
                <a:ln>
                  <a:solidFill>
                    <a:srgbClr val="EAD2B8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5000" b="1" dirty="0">
              <a:ln>
                <a:solidFill>
                  <a:srgbClr val="EAD2B8"/>
                </a:solidFill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42">
            <a:extLst>
              <a:ext uri="{FF2B5EF4-FFF2-40B4-BE49-F238E27FC236}">
                <a16:creationId xmlns:a16="http://schemas.microsoft.com/office/drawing/2014/main" id="{8E7F5AF8-F3FF-22B7-A413-935AD3984A24}"/>
              </a:ext>
            </a:extLst>
          </p:cNvPr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E57BF2-75BC-37A8-5F88-C6AED7EB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38" y="1576618"/>
            <a:ext cx="6436923" cy="48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28D6B1C-CFD9-4799-9779-8A80F0AB890C}"/>
              </a:ext>
            </a:extLst>
          </p:cNvPr>
          <p:cNvSpPr txBox="1"/>
          <p:nvPr/>
        </p:nvSpPr>
        <p:spPr>
          <a:xfrm>
            <a:off x="2077720" y="700398"/>
            <a:ext cx="994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接送、步行 </a:t>
            </a:r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民雄農工正門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D465D0F-634D-4EC7-9EB9-A2E5C710B835}"/>
              </a:ext>
            </a:extLst>
          </p:cNvPr>
          <p:cNvSpPr txBox="1"/>
          <p:nvPr/>
        </p:nvSpPr>
        <p:spPr>
          <a:xfrm>
            <a:off x="754566" y="1610430"/>
            <a:ext cx="106991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000" b="1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進出民雄農工</a:t>
            </a:r>
            <a:endParaRPr lang="zh-TW" altLang="en-US" sz="5000" dirty="0">
              <a:solidFill>
                <a:srgbClr val="EAD2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42">
            <a:extLst>
              <a:ext uri="{FF2B5EF4-FFF2-40B4-BE49-F238E27FC236}">
                <a16:creationId xmlns:a16="http://schemas.microsoft.com/office/drawing/2014/main" id="{8E7F5AF8-F3FF-22B7-A413-935AD3984A24}"/>
              </a:ext>
            </a:extLst>
          </p:cNvPr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672767-6F69-4EE1-3066-A3246D4D7AEB}"/>
              </a:ext>
            </a:extLst>
          </p:cNvPr>
          <p:cNvSpPr txBox="1"/>
          <p:nvPr/>
        </p:nvSpPr>
        <p:spPr>
          <a:xfrm>
            <a:off x="674600" y="1591437"/>
            <a:ext cx="106991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000" b="1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進出民雄農工</a:t>
            </a:r>
            <a:endParaRPr lang="zh-TW" altLang="en-US" sz="5000" dirty="0">
              <a:solidFill>
                <a:srgbClr val="EAD2B8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31C38C6-8E1E-5BD8-8BD3-A58B41E68EA0}"/>
              </a:ext>
            </a:extLst>
          </p:cNvPr>
          <p:cNvSpPr txBox="1"/>
          <p:nvPr/>
        </p:nvSpPr>
        <p:spPr>
          <a:xfrm>
            <a:off x="1625032" y="736692"/>
            <a:ext cx="994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自行車電動車 </a:t>
            </a:r>
            <a: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民雄農工文化路側門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BAABA1F-8066-EE89-B709-00A53FF49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5"/>
          <a:stretch/>
        </p:blipFill>
        <p:spPr>
          <a:xfrm>
            <a:off x="2607626" y="1591437"/>
            <a:ext cx="7981791" cy="470898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9F76E33-595B-7EF5-F041-68193167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30" y="3696546"/>
            <a:ext cx="1790659" cy="179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33EB92F4-8A40-9550-CF53-E3622322F1D7}"/>
              </a:ext>
            </a:extLst>
          </p:cNvPr>
          <p:cNvCxnSpPr>
            <a:cxnSpLocks/>
          </p:cNvCxnSpPr>
          <p:nvPr/>
        </p:nvCxnSpPr>
        <p:spPr>
          <a:xfrm flipV="1">
            <a:off x="5419483" y="4766234"/>
            <a:ext cx="1800808" cy="2239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479"/>
    </mc:Choice>
    <mc:Fallback xmlns="">
      <p:transition advTm="294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42">
            <a:extLst>
              <a:ext uri="{FF2B5EF4-FFF2-40B4-BE49-F238E27FC236}">
                <a16:creationId xmlns:a16="http://schemas.microsoft.com/office/drawing/2014/main" id="{8E7F5AF8-F3FF-22B7-A413-935AD3984A24}"/>
              </a:ext>
            </a:extLst>
          </p:cNvPr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56EAB60-B91F-46D0-A546-541651504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2" y="-3272"/>
            <a:ext cx="6462035" cy="6861271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DA7D7FFC-9C78-4057-AAB0-78C81DF61D9E}"/>
              </a:ext>
            </a:extLst>
          </p:cNvPr>
          <p:cNvSpPr/>
          <p:nvPr/>
        </p:nvSpPr>
        <p:spPr>
          <a:xfrm>
            <a:off x="4293907" y="4757956"/>
            <a:ext cx="964734" cy="8556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92F3146-909A-4E15-BF20-552D09587121}"/>
              </a:ext>
            </a:extLst>
          </p:cNvPr>
          <p:cNvSpPr/>
          <p:nvPr/>
        </p:nvSpPr>
        <p:spPr>
          <a:xfrm>
            <a:off x="2863443" y="404177"/>
            <a:ext cx="964734" cy="8556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FB3EFE23-B83E-4F21-BECF-A9B82BB4360D}"/>
              </a:ext>
            </a:extLst>
          </p:cNvPr>
          <p:cNvSpPr/>
          <p:nvPr/>
        </p:nvSpPr>
        <p:spPr>
          <a:xfrm>
            <a:off x="6774288" y="5460724"/>
            <a:ext cx="964734" cy="8556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7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42">
            <a:extLst>
              <a:ext uri="{FF2B5EF4-FFF2-40B4-BE49-F238E27FC236}">
                <a16:creationId xmlns:a16="http://schemas.microsoft.com/office/drawing/2014/main" id="{8E7F5AF8-F3FF-22B7-A413-935AD3984A24}"/>
              </a:ext>
            </a:extLst>
          </p:cNvPr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B48C4E6-BABF-7B06-A7F1-1EE12569E509}"/>
              </a:ext>
            </a:extLst>
          </p:cNvPr>
          <p:cNvSpPr txBox="1"/>
          <p:nvPr/>
        </p:nvSpPr>
        <p:spPr>
          <a:xfrm>
            <a:off x="847959" y="1550371"/>
            <a:ext cx="106991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000" b="1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休息區安排 </a:t>
            </a:r>
            <a:endParaRPr lang="zh-TW" altLang="en-US" sz="5000" dirty="0">
              <a:solidFill>
                <a:srgbClr val="EAD2B8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DA1A4CC-A38F-06DE-C131-83523BFAB481}"/>
              </a:ext>
            </a:extLst>
          </p:cNvPr>
          <p:cNvSpPr txBox="1"/>
          <p:nvPr/>
        </p:nvSpPr>
        <p:spPr>
          <a:xfrm>
            <a:off x="1917869" y="1675866"/>
            <a:ext cx="99133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zh-TW" altLang="en-US" sz="4000" b="1" dirty="0">
                <a:solidFill>
                  <a:srgbClr val="FFC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民雄農工</a:t>
            </a:r>
            <a:r>
              <a:rPr lang="zh-TW" altLang="en-US" sz="4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：直接至新圖資大樓集合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rgbClr val="FFC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前往試場</a:t>
            </a:r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：學務處</a:t>
            </a:r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導師引導</a:t>
            </a:r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再一同</a:t>
            </a:r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前往試場</a:t>
            </a:r>
            <a:r>
              <a:rPr lang="en-US" altLang="zh-TW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團進團出</a:t>
            </a:r>
            <a:r>
              <a:rPr lang="en-US" altLang="zh-TW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4000" b="1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zh-TW" sz="4000" b="1" dirty="0">
                <a:solidFill>
                  <a:srgbClr val="FFC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各班</a:t>
            </a:r>
            <a:r>
              <a:rPr lang="zh-TW" altLang="en-US" sz="4000" b="1" dirty="0">
                <a:solidFill>
                  <a:srgbClr val="FFC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休息區</a:t>
            </a:r>
            <a:r>
              <a:rPr lang="zh-TW" altLang="zh-TW" sz="4000" b="1" dirty="0">
                <a:solidFill>
                  <a:srgbClr val="FFC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位置</a:t>
            </a:r>
            <a:r>
              <a:rPr lang="zh-TW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901-907/4F</a:t>
            </a:r>
          </a:p>
          <a:p>
            <a:pPr>
              <a:spcBef>
                <a:spcPts val="1200"/>
              </a:spcBef>
            </a:pPr>
            <a:r>
              <a:rPr lang="zh-TW" altLang="en-US" sz="4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TW" sz="4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908-912/3F</a:t>
            </a:r>
            <a:r>
              <a:rPr lang="zh-TW" altLang="en-US" sz="4000" b="1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 </a:t>
            </a:r>
            <a:endParaRPr lang="en-US" altLang="zh-TW" sz="38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2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77720" y="127178"/>
            <a:ext cx="2429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 試 物 品</a:t>
            </a:r>
            <a:endParaRPr lang="zh-CN" altLang="en-US" sz="3000" b="1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834EBBB3-E906-B83B-E446-26B7A8E6227B}"/>
              </a:ext>
            </a:extLst>
          </p:cNvPr>
          <p:cNvSpPr txBox="1"/>
          <p:nvPr/>
        </p:nvSpPr>
        <p:spPr>
          <a:xfrm>
            <a:off x="1913834" y="286105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隨身物品</a:t>
            </a:r>
            <a:endParaRPr lang="zh-CN" altLang="en-US" sz="4000" b="1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2" name="文本框 8">
            <a:extLst>
              <a:ext uri="{FF2B5EF4-FFF2-40B4-BE49-F238E27FC236}">
                <a16:creationId xmlns:a16="http://schemas.microsoft.com/office/drawing/2014/main" id="{DFCE1EE9-925E-927B-5EDA-FEB35CE94DDA}"/>
              </a:ext>
            </a:extLst>
          </p:cNvPr>
          <p:cNvSpPr txBox="1"/>
          <p:nvPr/>
        </p:nvSpPr>
        <p:spPr>
          <a:xfrm>
            <a:off x="2939756" y="15540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衣著</a:t>
            </a:r>
            <a:endParaRPr lang="zh-CN" altLang="en-US" sz="4000" b="1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F484F70E-2FB7-CE21-D62A-F0479BCBB9F0}"/>
              </a:ext>
            </a:extLst>
          </p:cNvPr>
          <p:cNvSpPr txBox="1"/>
          <p:nvPr/>
        </p:nvSpPr>
        <p:spPr>
          <a:xfrm>
            <a:off x="887912" y="4243312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放休息區物品</a:t>
            </a:r>
            <a:endParaRPr lang="zh-CN" altLang="en-US" sz="4000" b="1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4" name="Freeform 45">
            <a:extLst>
              <a:ext uri="{FF2B5EF4-FFF2-40B4-BE49-F238E27FC236}">
                <a16:creationId xmlns:a16="http://schemas.microsoft.com/office/drawing/2014/main" id="{7A38E4C0-9C03-3285-7901-53D51BBBF75D}"/>
              </a:ext>
            </a:extLst>
          </p:cNvPr>
          <p:cNvSpPr>
            <a:spLocks noEditPoints="1"/>
          </p:cNvSpPr>
          <p:nvPr/>
        </p:nvSpPr>
        <p:spPr bwMode="auto">
          <a:xfrm>
            <a:off x="4351395" y="175246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7A0C6ECB-4B28-F2D5-E651-617370924D86}"/>
              </a:ext>
            </a:extLst>
          </p:cNvPr>
          <p:cNvSpPr>
            <a:spLocks noEditPoints="1"/>
          </p:cNvSpPr>
          <p:nvPr/>
        </p:nvSpPr>
        <p:spPr bwMode="auto">
          <a:xfrm>
            <a:off x="4392077" y="305951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657C0D31-A301-DDA4-349E-6628E775C8F4}"/>
              </a:ext>
            </a:extLst>
          </p:cNvPr>
          <p:cNvSpPr>
            <a:spLocks noEditPoints="1"/>
          </p:cNvSpPr>
          <p:nvPr/>
        </p:nvSpPr>
        <p:spPr bwMode="auto">
          <a:xfrm>
            <a:off x="4392077" y="444177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rgbClr val="D5B898"/>
              </a:gs>
              <a:gs pos="100000">
                <a:srgbClr val="B49374"/>
              </a:gs>
            </a:gsLst>
            <a:lin ang="5400000" scaled="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8" name="文本框 8">
            <a:extLst>
              <a:ext uri="{FF2B5EF4-FFF2-40B4-BE49-F238E27FC236}">
                <a16:creationId xmlns:a16="http://schemas.microsoft.com/office/drawing/2014/main" id="{E5C32DC1-9E43-198B-65FE-B12101986194}"/>
              </a:ext>
            </a:extLst>
          </p:cNvPr>
          <p:cNvSpPr txBox="1"/>
          <p:nvPr/>
        </p:nvSpPr>
        <p:spPr>
          <a:xfrm>
            <a:off x="5053529" y="152180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學校制服、學校外套</a:t>
            </a:r>
            <a:endParaRPr lang="zh-CN" altLang="en-US" sz="40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28A29C3-8337-8499-AC93-CF722F92FC6F}"/>
              </a:ext>
            </a:extLst>
          </p:cNvPr>
          <p:cNvSpPr txBox="1"/>
          <p:nvPr/>
        </p:nvSpPr>
        <p:spPr>
          <a:xfrm>
            <a:off x="5053529" y="4168104"/>
            <a:ext cx="58073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書包</a:t>
            </a:r>
            <a:r>
              <a:rPr lang="en-US" altLang="zh-TW" sz="3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0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提袋、書、水壺</a:t>
            </a: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、雨具</a:t>
            </a: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塑膠袋、防蚊液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503725F-D173-54CD-8E4B-003981A679E8}"/>
              </a:ext>
            </a:extLst>
          </p:cNvPr>
          <p:cNvSpPr txBox="1"/>
          <p:nvPr/>
        </p:nvSpPr>
        <p:spPr>
          <a:xfrm>
            <a:off x="5053529" y="2568667"/>
            <a:ext cx="564868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建議全程戴口罩 </a:t>
            </a:r>
            <a:r>
              <a:rPr lang="en-US" altLang="zh-TW" sz="26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準備備用</a:t>
            </a:r>
            <a:r>
              <a:rPr lang="en-US" altLang="zh-TW" sz="26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一般手錶  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電子錶須解除響鈴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隨身包衛生紙 </a:t>
            </a:r>
            <a:r>
              <a:rPr lang="en-US" altLang="zh-TW" sz="26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視個人需求</a:t>
            </a:r>
            <a:r>
              <a:rPr lang="en-US" altLang="zh-TW" sz="2600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600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38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/>
          <p:cNvSpPr/>
          <p:nvPr/>
        </p:nvSpPr>
        <p:spPr>
          <a:xfrm flipV="1">
            <a:off x="0" y="0"/>
            <a:ext cx="2077720" cy="80835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2" name="任意多边形: 形状 42"/>
          <p:cNvSpPr/>
          <p:nvPr/>
        </p:nvSpPr>
        <p:spPr>
          <a:xfrm rot="5400000" flipV="1">
            <a:off x="11362055" y="6099810"/>
            <a:ext cx="1137920" cy="521335"/>
          </a:xfrm>
          <a:custGeom>
            <a:avLst/>
            <a:gdLst>
              <a:gd name="connsiteX0" fmla="*/ 950582 w 1904596"/>
              <a:gd name="connsiteY0" fmla="*/ 988918 h 1940426"/>
              <a:gd name="connsiteX1" fmla="*/ 1417551 w 1904596"/>
              <a:gd name="connsiteY1" fmla="*/ 1940426 h 1940426"/>
              <a:gd name="connsiteX2" fmla="*/ 1368846 w 1904596"/>
              <a:gd name="connsiteY2" fmla="*/ 1940426 h 1940426"/>
              <a:gd name="connsiteX3" fmla="*/ 950410 w 1904596"/>
              <a:gd name="connsiteY3" fmla="*/ 1087810 h 1940426"/>
              <a:gd name="connsiteX4" fmla="*/ 531974 w 1904596"/>
              <a:gd name="connsiteY4" fmla="*/ 1940426 h 1940426"/>
              <a:gd name="connsiteX5" fmla="*/ 483613 w 1904596"/>
              <a:gd name="connsiteY5" fmla="*/ 1940426 h 1940426"/>
              <a:gd name="connsiteX6" fmla="*/ 950924 w 1904596"/>
              <a:gd name="connsiteY6" fmla="*/ 791134 h 1940426"/>
              <a:gd name="connsiteX7" fmla="*/ 1514959 w 1904596"/>
              <a:gd name="connsiteY7" fmla="*/ 1940426 h 1940426"/>
              <a:gd name="connsiteX8" fmla="*/ 1466255 w 1904596"/>
              <a:gd name="connsiteY8" fmla="*/ 1940426 h 1940426"/>
              <a:gd name="connsiteX9" fmla="*/ 950753 w 1904596"/>
              <a:gd name="connsiteY9" fmla="*/ 890026 h 1940426"/>
              <a:gd name="connsiteX10" fmla="*/ 435251 w 1904596"/>
              <a:gd name="connsiteY10" fmla="*/ 1940426 h 1940426"/>
              <a:gd name="connsiteX11" fmla="*/ 386890 w 1904596"/>
              <a:gd name="connsiteY11" fmla="*/ 1940426 h 1940426"/>
              <a:gd name="connsiteX12" fmla="*/ 951268 w 1904596"/>
              <a:gd name="connsiteY12" fmla="*/ 593351 h 1940426"/>
              <a:gd name="connsiteX13" fmla="*/ 1612369 w 1904596"/>
              <a:gd name="connsiteY13" fmla="*/ 1940426 h 1940426"/>
              <a:gd name="connsiteX14" fmla="*/ 1563664 w 1904596"/>
              <a:gd name="connsiteY14" fmla="*/ 1940426 h 1940426"/>
              <a:gd name="connsiteX15" fmla="*/ 951096 w 1904596"/>
              <a:gd name="connsiteY15" fmla="*/ 692243 h 1940426"/>
              <a:gd name="connsiteX16" fmla="*/ 338529 w 1904596"/>
              <a:gd name="connsiteY16" fmla="*/ 1940426 h 1940426"/>
              <a:gd name="connsiteX17" fmla="*/ 290168 w 1904596"/>
              <a:gd name="connsiteY17" fmla="*/ 1940426 h 1940426"/>
              <a:gd name="connsiteX18" fmla="*/ 951611 w 1904596"/>
              <a:gd name="connsiteY18" fmla="*/ 395567 h 1940426"/>
              <a:gd name="connsiteX19" fmla="*/ 1709778 w 1904596"/>
              <a:gd name="connsiteY19" fmla="*/ 1940426 h 1940426"/>
              <a:gd name="connsiteX20" fmla="*/ 1661073 w 1904596"/>
              <a:gd name="connsiteY20" fmla="*/ 1940426 h 1940426"/>
              <a:gd name="connsiteX21" fmla="*/ 951439 w 1904596"/>
              <a:gd name="connsiteY21" fmla="*/ 494459 h 1940426"/>
              <a:gd name="connsiteX22" fmla="*/ 241806 w 1904596"/>
              <a:gd name="connsiteY22" fmla="*/ 1940426 h 1940426"/>
              <a:gd name="connsiteX23" fmla="*/ 193445 w 1904596"/>
              <a:gd name="connsiteY23" fmla="*/ 1940426 h 1940426"/>
              <a:gd name="connsiteX24" fmla="*/ 951955 w 1904596"/>
              <a:gd name="connsiteY24" fmla="*/ 197784 h 1940426"/>
              <a:gd name="connsiteX25" fmla="*/ 1807187 w 1904596"/>
              <a:gd name="connsiteY25" fmla="*/ 1940426 h 1940426"/>
              <a:gd name="connsiteX26" fmla="*/ 1758483 w 1904596"/>
              <a:gd name="connsiteY26" fmla="*/ 1940426 h 1940426"/>
              <a:gd name="connsiteX27" fmla="*/ 951783 w 1904596"/>
              <a:gd name="connsiteY27" fmla="*/ 296675 h 1940426"/>
              <a:gd name="connsiteX28" fmla="*/ 145084 w 1904596"/>
              <a:gd name="connsiteY28" fmla="*/ 1940426 h 1940426"/>
              <a:gd name="connsiteX29" fmla="*/ 96723 w 1904596"/>
              <a:gd name="connsiteY29" fmla="*/ 1940426 h 1940426"/>
              <a:gd name="connsiteX30" fmla="*/ 952298 w 1904596"/>
              <a:gd name="connsiteY30" fmla="*/ 0 h 1940426"/>
              <a:gd name="connsiteX31" fmla="*/ 1904596 w 1904596"/>
              <a:gd name="connsiteY31" fmla="*/ 1940426 h 1940426"/>
              <a:gd name="connsiteX32" fmla="*/ 1855891 w 1904596"/>
              <a:gd name="connsiteY32" fmla="*/ 1940426 h 1940426"/>
              <a:gd name="connsiteX33" fmla="*/ 952126 w 1904596"/>
              <a:gd name="connsiteY33" fmla="*/ 98892 h 1940426"/>
              <a:gd name="connsiteX34" fmla="*/ 48361 w 1904596"/>
              <a:gd name="connsiteY34" fmla="*/ 1940426 h 1940426"/>
              <a:gd name="connsiteX35" fmla="*/ 0 w 1904596"/>
              <a:gd name="connsiteY35" fmla="*/ 1940426 h 194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4596" h="1940426">
                <a:moveTo>
                  <a:pt x="950582" y="988918"/>
                </a:moveTo>
                <a:lnTo>
                  <a:pt x="1417551" y="1940426"/>
                </a:lnTo>
                <a:lnTo>
                  <a:pt x="1368846" y="1940426"/>
                </a:lnTo>
                <a:lnTo>
                  <a:pt x="950410" y="1087810"/>
                </a:lnTo>
                <a:lnTo>
                  <a:pt x="531974" y="1940426"/>
                </a:lnTo>
                <a:lnTo>
                  <a:pt x="483613" y="1940426"/>
                </a:lnTo>
                <a:close/>
                <a:moveTo>
                  <a:pt x="950924" y="791134"/>
                </a:moveTo>
                <a:lnTo>
                  <a:pt x="1514959" y="1940426"/>
                </a:lnTo>
                <a:lnTo>
                  <a:pt x="1466255" y="1940426"/>
                </a:lnTo>
                <a:lnTo>
                  <a:pt x="950753" y="890026"/>
                </a:lnTo>
                <a:lnTo>
                  <a:pt x="435251" y="1940426"/>
                </a:lnTo>
                <a:lnTo>
                  <a:pt x="386890" y="1940426"/>
                </a:lnTo>
                <a:close/>
                <a:moveTo>
                  <a:pt x="951268" y="593351"/>
                </a:moveTo>
                <a:lnTo>
                  <a:pt x="1612369" y="1940426"/>
                </a:lnTo>
                <a:lnTo>
                  <a:pt x="1563664" y="1940426"/>
                </a:lnTo>
                <a:lnTo>
                  <a:pt x="951096" y="692243"/>
                </a:lnTo>
                <a:lnTo>
                  <a:pt x="338529" y="1940426"/>
                </a:lnTo>
                <a:lnTo>
                  <a:pt x="290168" y="1940426"/>
                </a:lnTo>
                <a:close/>
                <a:moveTo>
                  <a:pt x="951611" y="395567"/>
                </a:moveTo>
                <a:lnTo>
                  <a:pt x="1709778" y="1940426"/>
                </a:lnTo>
                <a:lnTo>
                  <a:pt x="1661073" y="1940426"/>
                </a:lnTo>
                <a:lnTo>
                  <a:pt x="951439" y="494459"/>
                </a:lnTo>
                <a:lnTo>
                  <a:pt x="241806" y="1940426"/>
                </a:lnTo>
                <a:lnTo>
                  <a:pt x="193445" y="1940426"/>
                </a:lnTo>
                <a:close/>
                <a:moveTo>
                  <a:pt x="951955" y="197784"/>
                </a:moveTo>
                <a:lnTo>
                  <a:pt x="1807187" y="1940426"/>
                </a:lnTo>
                <a:lnTo>
                  <a:pt x="1758483" y="1940426"/>
                </a:lnTo>
                <a:lnTo>
                  <a:pt x="951783" y="296675"/>
                </a:lnTo>
                <a:lnTo>
                  <a:pt x="145084" y="1940426"/>
                </a:lnTo>
                <a:lnTo>
                  <a:pt x="96723" y="1940426"/>
                </a:lnTo>
                <a:close/>
                <a:moveTo>
                  <a:pt x="952298" y="0"/>
                </a:moveTo>
                <a:lnTo>
                  <a:pt x="1904596" y="1940426"/>
                </a:lnTo>
                <a:lnTo>
                  <a:pt x="1855891" y="1940426"/>
                </a:lnTo>
                <a:lnTo>
                  <a:pt x="952126" y="98892"/>
                </a:lnTo>
                <a:lnTo>
                  <a:pt x="48361" y="1940426"/>
                </a:lnTo>
                <a:lnTo>
                  <a:pt x="0" y="1940426"/>
                </a:lnTo>
                <a:close/>
              </a:path>
            </a:pathLst>
          </a:custGeom>
          <a:noFill/>
          <a:ln w="3175">
            <a:solidFill>
              <a:srgbClr val="D5B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77720" y="127178"/>
            <a:ext cx="2429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EAD2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應 試 物 品</a:t>
            </a:r>
            <a:endParaRPr lang="zh-CN" altLang="en-US" sz="3000" b="1" dirty="0">
              <a:solidFill>
                <a:srgbClr val="EAD2B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3966" y="2087942"/>
            <a:ext cx="2052049" cy="66387"/>
          </a:xfrm>
          <a:prstGeom prst="rect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75D921E3-C6BB-2D84-1891-2038DA5DB456}"/>
              </a:ext>
            </a:extLst>
          </p:cNvPr>
          <p:cNvSpPr txBox="1"/>
          <p:nvPr/>
        </p:nvSpPr>
        <p:spPr>
          <a:xfrm>
            <a:off x="1847746" y="2303647"/>
            <a:ext cx="21082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證件套</a:t>
            </a:r>
            <a:endParaRPr lang="zh-CN" altLang="en-US" sz="5000" b="1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73BE9B3-BD26-CCAF-9E7C-54FD1267FE14}"/>
              </a:ext>
            </a:extLst>
          </p:cNvPr>
          <p:cNvSpPr/>
          <p:nvPr/>
        </p:nvSpPr>
        <p:spPr>
          <a:xfrm>
            <a:off x="1903965" y="3266476"/>
            <a:ext cx="2052049" cy="66387"/>
          </a:xfrm>
          <a:prstGeom prst="rect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5AAEE5-7795-0F21-E58D-9C6B7082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03" y="983881"/>
            <a:ext cx="2397473" cy="23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F5A21110-CFD4-7142-7678-4E05616AE88B}"/>
              </a:ext>
            </a:extLst>
          </p:cNvPr>
          <p:cNvSpPr txBox="1"/>
          <p:nvPr/>
        </p:nvSpPr>
        <p:spPr>
          <a:xfrm>
            <a:off x="4343571" y="2121135"/>
            <a:ext cx="447077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放置准考證</a:t>
            </a:r>
            <a:endParaRPr lang="en-US" altLang="zh-TW" sz="3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隨身攜帶</a:t>
            </a:r>
            <a:endParaRPr lang="en-US" altLang="zh-TW" sz="3500" b="1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endParaRPr lang="en-US" altLang="zh-TW" sz="2800" dirty="0">
              <a:solidFill>
                <a:srgbClr val="FFC000"/>
              </a:solidFill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3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571B4EB-8B9D-4CAE-A04F-996C1E586804}"/>
              </a:ext>
            </a:extLst>
          </p:cNvPr>
          <p:cNvSpPr/>
          <p:nvPr/>
        </p:nvSpPr>
        <p:spPr>
          <a:xfrm>
            <a:off x="1903966" y="4059910"/>
            <a:ext cx="2052049" cy="66387"/>
          </a:xfrm>
          <a:prstGeom prst="rect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B87264C7-4F08-4FA9-9FFE-2A9BB0D20A74}"/>
              </a:ext>
            </a:extLst>
          </p:cNvPr>
          <p:cNvSpPr txBox="1"/>
          <p:nvPr/>
        </p:nvSpPr>
        <p:spPr>
          <a:xfrm>
            <a:off x="1847746" y="432509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身分證件</a:t>
            </a:r>
            <a:endParaRPr lang="zh-CN" altLang="en-US" sz="4000" b="1" dirty="0">
              <a:solidFill>
                <a:schemeClr val="accent1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B101C5-561B-4A45-9C0A-81154A9D84DB}"/>
              </a:ext>
            </a:extLst>
          </p:cNvPr>
          <p:cNvSpPr/>
          <p:nvPr/>
        </p:nvSpPr>
        <p:spPr>
          <a:xfrm>
            <a:off x="1903965" y="5238444"/>
            <a:ext cx="2052049" cy="66387"/>
          </a:xfrm>
          <a:prstGeom prst="rect">
            <a:avLst/>
          </a:prstGeom>
          <a:solidFill>
            <a:srgbClr val="B49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8">
            <a:extLst>
              <a:ext uri="{FF2B5EF4-FFF2-40B4-BE49-F238E27FC236}">
                <a16:creationId xmlns:a16="http://schemas.microsoft.com/office/drawing/2014/main" id="{32D89034-8431-44AE-A760-E5170EBC8147}"/>
              </a:ext>
            </a:extLst>
          </p:cNvPr>
          <p:cNvSpPr txBox="1"/>
          <p:nvPr/>
        </p:nvSpPr>
        <p:spPr>
          <a:xfrm>
            <a:off x="4343570" y="3844941"/>
            <a:ext cx="447077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放置於休息區不隨身攜帶</a:t>
            </a:r>
            <a:endParaRPr lang="en-US" altLang="zh-TW" sz="3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不慎遺失准考證時補發用</a:t>
            </a:r>
            <a:endParaRPr lang="en-US" altLang="zh-TW" sz="3500" b="1" dirty="0">
              <a:solidFill>
                <a:schemeClr val="accent6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35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3sao50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"/>
        <a:ea typeface=""/>
        <a:cs typeface=""/>
        <a:font script="Jpan" typeface="ＭＳ Ｐゴシック"/>
        <a:font script="Hang" typeface="맑은 고딕"/>
        <a:font script="Hans" typeface="思源宋体"/>
        <a:font script="Hant" typeface="新細明體"/>
        <a:font script="Arab" typeface="思源宋体"/>
        <a:font script="Hebr" typeface="思源宋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1559</Words>
  <Application>Microsoft Office PowerPoint</Application>
  <PresentationFormat>寬螢幕</PresentationFormat>
  <Paragraphs>219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微软雅黑</vt:lpstr>
      <vt:lpstr>Calibri</vt:lpstr>
      <vt:lpstr>標楷體</vt:lpstr>
      <vt:lpstr>微軟正黑體</vt:lpstr>
      <vt:lpstr>Arial</vt:lpstr>
      <vt:lpstr>思源宋体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黑金商务汇报</dc:title>
  <dc:creator>第一PPT</dc:creator>
  <cp:keywords>www.1ppt.com</cp:keywords>
  <dc:description>www.1ppt.com</dc:description>
  <cp:lastModifiedBy>teacherboss</cp:lastModifiedBy>
  <cp:revision>125</cp:revision>
  <dcterms:created xsi:type="dcterms:W3CDTF">2020-02-16T11:38:00Z</dcterms:created>
  <dcterms:modified xsi:type="dcterms:W3CDTF">2023-05-15T01:26:55Z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